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84" r:id="rId2"/>
    <p:sldMasterId id="2147483660" r:id="rId3"/>
    <p:sldMasterId id="2147483672" r:id="rId4"/>
  </p:sldMasterIdLst>
  <p:notesMasterIdLst>
    <p:notesMasterId r:id="rId54"/>
  </p:notesMasterIdLst>
  <p:sldIdLst>
    <p:sldId id="284" r:id="rId5"/>
    <p:sldId id="411" r:id="rId6"/>
    <p:sldId id="429" r:id="rId7"/>
    <p:sldId id="430" r:id="rId8"/>
    <p:sldId id="407" r:id="rId9"/>
    <p:sldId id="391" r:id="rId10"/>
    <p:sldId id="286" r:id="rId11"/>
    <p:sldId id="454" r:id="rId12"/>
    <p:sldId id="389" r:id="rId13"/>
    <p:sldId id="431" r:id="rId14"/>
    <p:sldId id="432" r:id="rId15"/>
    <p:sldId id="433" r:id="rId16"/>
    <p:sldId id="434" r:id="rId17"/>
    <p:sldId id="435" r:id="rId18"/>
    <p:sldId id="436" r:id="rId19"/>
    <p:sldId id="437" r:id="rId20"/>
    <p:sldId id="413" r:id="rId21"/>
    <p:sldId id="414" r:id="rId22"/>
    <p:sldId id="428" r:id="rId23"/>
    <p:sldId id="417" r:id="rId24"/>
    <p:sldId id="418" r:id="rId25"/>
    <p:sldId id="419" r:id="rId26"/>
    <p:sldId id="421" r:id="rId27"/>
    <p:sldId id="420" r:id="rId28"/>
    <p:sldId id="422" r:id="rId29"/>
    <p:sldId id="458" r:id="rId30"/>
    <p:sldId id="438" r:id="rId31"/>
    <p:sldId id="425" r:id="rId32"/>
    <p:sldId id="457" r:id="rId33"/>
    <p:sldId id="440" r:id="rId34"/>
    <p:sldId id="441" r:id="rId35"/>
    <p:sldId id="408" r:id="rId36"/>
    <p:sldId id="452" r:id="rId37"/>
    <p:sldId id="443" r:id="rId38"/>
    <p:sldId id="444" r:id="rId39"/>
    <p:sldId id="445" r:id="rId40"/>
    <p:sldId id="446" r:id="rId41"/>
    <p:sldId id="447" r:id="rId42"/>
    <p:sldId id="448" r:id="rId43"/>
    <p:sldId id="449" r:id="rId44"/>
    <p:sldId id="450" r:id="rId45"/>
    <p:sldId id="455" r:id="rId46"/>
    <p:sldId id="386" r:id="rId47"/>
    <p:sldId id="388" r:id="rId48"/>
    <p:sldId id="387" r:id="rId49"/>
    <p:sldId id="453" r:id="rId50"/>
    <p:sldId id="427" r:id="rId51"/>
    <p:sldId id="456" r:id="rId52"/>
    <p:sldId id="258" r:id="rId5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37A76EA-6CBF-EC49-B1B1-4BE8F594063A}">
          <p14:sldIdLst>
            <p14:sldId id="284"/>
            <p14:sldId id="411"/>
            <p14:sldId id="429"/>
            <p14:sldId id="430"/>
            <p14:sldId id="407"/>
            <p14:sldId id="391"/>
            <p14:sldId id="286"/>
            <p14:sldId id="454"/>
            <p14:sldId id="389"/>
            <p14:sldId id="431"/>
            <p14:sldId id="432"/>
            <p14:sldId id="433"/>
            <p14:sldId id="434"/>
            <p14:sldId id="435"/>
            <p14:sldId id="436"/>
            <p14:sldId id="437"/>
            <p14:sldId id="413"/>
            <p14:sldId id="414"/>
            <p14:sldId id="428"/>
            <p14:sldId id="417"/>
            <p14:sldId id="418"/>
            <p14:sldId id="419"/>
            <p14:sldId id="421"/>
            <p14:sldId id="420"/>
            <p14:sldId id="422"/>
            <p14:sldId id="458"/>
            <p14:sldId id="438"/>
            <p14:sldId id="425"/>
            <p14:sldId id="457"/>
            <p14:sldId id="440"/>
            <p14:sldId id="441"/>
            <p14:sldId id="408"/>
            <p14:sldId id="452"/>
            <p14:sldId id="443"/>
            <p14:sldId id="444"/>
            <p14:sldId id="445"/>
            <p14:sldId id="446"/>
            <p14:sldId id="447"/>
            <p14:sldId id="448"/>
            <p14:sldId id="449"/>
            <p14:sldId id="450"/>
            <p14:sldId id="455"/>
            <p14:sldId id="386"/>
            <p14:sldId id="388"/>
            <p14:sldId id="387"/>
            <p14:sldId id="453"/>
            <p14:sldId id="427"/>
            <p14:sldId id="456"/>
            <p14:sldId id="258"/>
          </p14:sldIdLst>
        </p14:section>
        <p14:section name="Sección sin título" id="{E98B6C30-F9F9-BF4A-B4C2-4DABDC7879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adys Judith García Ruíz" initials="GJGR" lastIdx="1" clrIdx="0">
    <p:extLst>
      <p:ext uri="{19B8F6BF-5375-455C-9EA6-DF929625EA0E}">
        <p15:presenceInfo xmlns:p15="http://schemas.microsoft.com/office/powerpoint/2012/main" userId="Gladys Judith García Ruí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F56"/>
    <a:srgbClr val="248139"/>
    <a:srgbClr val="1B86BF"/>
    <a:srgbClr val="AEEF07"/>
    <a:srgbClr val="FF6600"/>
    <a:srgbClr val="06CADC"/>
    <a:srgbClr val="0C3765"/>
    <a:srgbClr val="FFD757"/>
    <a:srgbClr val="ADED0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96357" autoAdjust="0"/>
  </p:normalViewPr>
  <p:slideViewPr>
    <p:cSldViewPr snapToGrid="0" snapToObjects="1">
      <p:cViewPr varScale="1">
        <p:scale>
          <a:sx n="106" d="100"/>
          <a:sy n="106" d="100"/>
        </p:scale>
        <p:origin x="192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0CC4B3-746B-4CCB-89B4-B875C33555E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0DBB7E5D-DF74-4854-B91B-655AFD154227}">
      <dgm:prSet custT="1"/>
      <dgm:spPr>
        <a:solidFill>
          <a:srgbClr val="D16309"/>
        </a:solidFill>
        <a:ln>
          <a:solidFill>
            <a:schemeClr val="accent6">
              <a:lumMod val="75000"/>
            </a:schemeClr>
          </a:solidFill>
        </a:ln>
        <a:scene3d>
          <a:camera prst="orthographicFront"/>
          <a:lightRig rig="threePt" dir="t"/>
        </a:scene3d>
        <a:sp3d>
          <a:bevelT w="152400" h="50800" prst="softRound"/>
        </a:sp3d>
      </dgm:spPr>
      <dgm:t>
        <a:bodyPr/>
        <a:lstStyle/>
        <a:p>
          <a:r>
            <a:rPr lang="es-ES" sz="1400" dirty="0"/>
            <a:t> Ampliar y diversificar las oportunidades de acceso a la comunidad universitaria y a la sociedad a los bienes tangibles e intangibles del conocimiento, del arte y la cultura creados individual y colectivamente en el seno de la UG.</a:t>
          </a:r>
        </a:p>
      </dgm:t>
    </dgm:pt>
    <dgm:pt modelId="{3F237F11-4171-4513-937B-E8AC924D2A42}" type="sibTrans" cxnId="{582655B9-7FDF-4CFE-AC3C-B14297AEB8A4}">
      <dgm:prSet/>
      <dgm:spPr/>
      <dgm:t>
        <a:bodyPr/>
        <a:lstStyle/>
        <a:p>
          <a:endParaRPr lang="es-ES" sz="1400"/>
        </a:p>
      </dgm:t>
    </dgm:pt>
    <dgm:pt modelId="{A59FBF96-A90A-4AC3-8A54-7B59242669BF}" type="parTrans" cxnId="{582655B9-7FDF-4CFE-AC3C-B14297AEB8A4}">
      <dgm:prSet/>
      <dgm:spPr/>
      <dgm:t>
        <a:bodyPr/>
        <a:lstStyle/>
        <a:p>
          <a:endParaRPr lang="es-ES" sz="1400"/>
        </a:p>
      </dgm:t>
    </dgm:pt>
    <dgm:pt modelId="{79EBED3B-FE27-49E7-8DEE-35BD64871808}" type="pres">
      <dgm:prSet presAssocID="{AF0CC4B3-746B-4CCB-89B4-B875C33555ED}" presName="diagram" presStyleCnt="0">
        <dgm:presLayoutVars>
          <dgm:dir/>
          <dgm:resizeHandles val="exact"/>
        </dgm:presLayoutVars>
      </dgm:prSet>
      <dgm:spPr/>
    </dgm:pt>
    <dgm:pt modelId="{5C6CE00A-5309-4A3F-AA2E-75EE33BFDEB5}" type="pres">
      <dgm:prSet presAssocID="{0DBB7E5D-DF74-4854-B91B-655AFD154227}" presName="node" presStyleLbl="node1" presStyleIdx="0" presStyleCnt="1" custScaleX="502725" custLinFactNeighborX="8063" custLinFactNeighborY="-19827">
        <dgm:presLayoutVars>
          <dgm:bulletEnabled val="1"/>
        </dgm:presLayoutVars>
      </dgm:prSet>
      <dgm:spPr/>
    </dgm:pt>
  </dgm:ptLst>
  <dgm:cxnLst>
    <dgm:cxn modelId="{2EB2C09D-6CF0-4CB9-8271-97523571A0BC}" type="presOf" srcId="{AF0CC4B3-746B-4CCB-89B4-B875C33555ED}" destId="{79EBED3B-FE27-49E7-8DEE-35BD64871808}" srcOrd="0" destOrd="0" presId="urn:microsoft.com/office/officeart/2005/8/layout/default"/>
    <dgm:cxn modelId="{8CBEC8AB-9342-43CC-97CD-4D834F67605A}" type="presOf" srcId="{0DBB7E5D-DF74-4854-B91B-655AFD154227}" destId="{5C6CE00A-5309-4A3F-AA2E-75EE33BFDEB5}" srcOrd="0" destOrd="0" presId="urn:microsoft.com/office/officeart/2005/8/layout/default"/>
    <dgm:cxn modelId="{582655B9-7FDF-4CFE-AC3C-B14297AEB8A4}" srcId="{AF0CC4B3-746B-4CCB-89B4-B875C33555ED}" destId="{0DBB7E5D-DF74-4854-B91B-655AFD154227}" srcOrd="0" destOrd="0" parTransId="{A59FBF96-A90A-4AC3-8A54-7B59242669BF}" sibTransId="{3F237F11-4171-4513-937B-E8AC924D2A42}"/>
    <dgm:cxn modelId="{0491DB26-BB2B-4145-A1BC-14EE8B281F75}" type="presParOf" srcId="{79EBED3B-FE27-49E7-8DEE-35BD64871808}" destId="{5C6CE00A-5309-4A3F-AA2E-75EE33BFDEB5}"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CE00A-5309-4A3F-AA2E-75EE33BFDEB5}">
      <dsp:nvSpPr>
        <dsp:cNvPr id="0" name=""/>
        <dsp:cNvSpPr/>
      </dsp:nvSpPr>
      <dsp:spPr>
        <a:xfrm>
          <a:off x="125262" y="0"/>
          <a:ext cx="7292055" cy="870303"/>
        </a:xfrm>
        <a:prstGeom prst="rect">
          <a:avLst/>
        </a:prstGeom>
        <a:solidFill>
          <a:srgbClr val="D16309"/>
        </a:solidFill>
        <a:ln w="25400" cap="flat" cmpd="sng" algn="ctr">
          <a:solidFill>
            <a:schemeClr val="accent6">
              <a:lumMod val="7500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 Ampliar y diversificar las oportunidades de acceso a la comunidad universitaria y a la sociedad a los bienes tangibles e intangibles del conocimiento, del arte y la cultura creados individual y colectivamente en el seno de la UG.</a:t>
          </a:r>
        </a:p>
      </dsp:txBody>
      <dsp:txXfrm>
        <a:off x="125262" y="0"/>
        <a:ext cx="7292055" cy="8703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A90EF-4A52-AF41-A649-F08E16E5E8CB}" type="datetimeFigureOut">
              <a:rPr lang="es-ES" smtClean="0"/>
              <a:t>29/07/2019</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22FDC-1E5C-6949-ACC9-98371F30477C}" type="slidenum">
              <a:rPr lang="es-ES" smtClean="0"/>
              <a:t>‹Nº›</a:t>
            </a:fld>
            <a:endParaRPr lang="es-ES"/>
          </a:p>
        </p:txBody>
      </p:sp>
    </p:spTree>
    <p:extLst>
      <p:ext uri="{BB962C8B-B14F-4D97-AF65-F5344CB8AC3E}">
        <p14:creationId xmlns:p14="http://schemas.microsoft.com/office/powerpoint/2010/main" val="19790080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22FDC-1E5C-6949-ACC9-98371F30477C}" type="slidenum">
              <a:rPr lang="es-ES" smtClean="0"/>
              <a:t>1</a:t>
            </a:fld>
            <a:endParaRPr lang="es-ES"/>
          </a:p>
        </p:txBody>
      </p:sp>
    </p:spTree>
    <p:extLst>
      <p:ext uri="{BB962C8B-B14F-4D97-AF65-F5344CB8AC3E}">
        <p14:creationId xmlns:p14="http://schemas.microsoft.com/office/powerpoint/2010/main" val="317376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200" dirty="0"/>
              <a:t>Ok. Evento de reconocimiento de los alumnos destacados del CNMS</a:t>
            </a:r>
          </a:p>
          <a:p>
            <a:endParaRPr lang="es-MX" dirty="0"/>
          </a:p>
          <a:p>
            <a:endParaRPr lang="es-MX" dirty="0"/>
          </a:p>
          <a:p>
            <a:r>
              <a:rPr lang="es-ES" dirty="0"/>
              <a:t>No OK, ya que no permite identificar a que entregable apoyará con el recurso </a:t>
            </a:r>
            <a:r>
              <a:rPr lang="es-ES" dirty="0" err="1"/>
              <a:t>solicitado.Apoyo</a:t>
            </a:r>
            <a:r>
              <a:rPr lang="es-ES" dirty="0"/>
              <a:t> en actividades de trayectoria académica</a:t>
            </a:r>
          </a:p>
          <a:p>
            <a:endParaRPr lang="es-ES" dirty="0"/>
          </a:p>
          <a:p>
            <a:endParaRPr lang="es-MX" dirty="0"/>
          </a:p>
          <a:p>
            <a:endParaRPr lang="es-MX" dirty="0"/>
          </a:p>
        </p:txBody>
      </p:sp>
      <p:sp>
        <p:nvSpPr>
          <p:cNvPr id="4" name="Marcador de número de diapositiva 3"/>
          <p:cNvSpPr>
            <a:spLocks noGrp="1"/>
          </p:cNvSpPr>
          <p:nvPr>
            <p:ph type="sldNum" sz="quarter" idx="5"/>
          </p:nvPr>
        </p:nvSpPr>
        <p:spPr/>
        <p:txBody>
          <a:bodyPr/>
          <a:lstStyle/>
          <a:p>
            <a:fld id="{7E922FDC-1E5C-6949-ACC9-98371F30477C}" type="slidenum">
              <a:rPr lang="es-ES" smtClean="0"/>
              <a:t>32</a:t>
            </a:fld>
            <a:endParaRPr lang="es-ES"/>
          </a:p>
        </p:txBody>
      </p:sp>
    </p:spTree>
    <p:extLst>
      <p:ext uri="{BB962C8B-B14F-4D97-AF65-F5344CB8AC3E}">
        <p14:creationId xmlns:p14="http://schemas.microsoft.com/office/powerpoint/2010/main" val="2017563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465887">
              <a:defRPr/>
            </a:pPr>
            <a:r>
              <a:rPr lang="es-MX" b="1" dirty="0">
                <a:solidFill>
                  <a:schemeClr val="tx2"/>
                </a:solidFill>
              </a:rPr>
              <a:t>Evento de reconocimiento de los alumnos destacados del CNMS</a:t>
            </a:r>
          </a:p>
          <a:p>
            <a:endParaRPr lang="es-MX" dirty="0"/>
          </a:p>
        </p:txBody>
      </p:sp>
      <p:sp>
        <p:nvSpPr>
          <p:cNvPr id="4" name="Marcador de número de diapositiva 3"/>
          <p:cNvSpPr>
            <a:spLocks noGrp="1"/>
          </p:cNvSpPr>
          <p:nvPr>
            <p:ph type="sldNum" sz="quarter" idx="5"/>
          </p:nvPr>
        </p:nvSpPr>
        <p:spPr/>
        <p:txBody>
          <a:bodyPr/>
          <a:lstStyle/>
          <a:p>
            <a:fld id="{7E922FDC-1E5C-6949-ACC9-98371F30477C}" type="slidenum">
              <a:rPr lang="es-ES" smtClean="0"/>
              <a:t>33</a:t>
            </a:fld>
            <a:endParaRPr lang="es-ES"/>
          </a:p>
        </p:txBody>
      </p:sp>
    </p:spTree>
    <p:extLst>
      <p:ext uri="{BB962C8B-B14F-4D97-AF65-F5344CB8AC3E}">
        <p14:creationId xmlns:p14="http://schemas.microsoft.com/office/powerpoint/2010/main" val="378075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E922FDC-1E5C-6949-ACC9-98371F30477C}" type="slidenum">
              <a:rPr lang="es-ES" smtClean="0"/>
              <a:t>35</a:t>
            </a:fld>
            <a:endParaRPr lang="es-ES" dirty="0"/>
          </a:p>
        </p:txBody>
      </p:sp>
    </p:spTree>
    <p:extLst>
      <p:ext uri="{BB962C8B-B14F-4D97-AF65-F5344CB8AC3E}">
        <p14:creationId xmlns:p14="http://schemas.microsoft.com/office/powerpoint/2010/main" val="4151224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E922FDC-1E5C-6949-ACC9-98371F30477C}" type="slidenum">
              <a:rPr lang="es-ES" smtClean="0"/>
              <a:t>36</a:t>
            </a:fld>
            <a:endParaRPr lang="es-ES" dirty="0"/>
          </a:p>
        </p:txBody>
      </p:sp>
    </p:spTree>
    <p:extLst>
      <p:ext uri="{BB962C8B-B14F-4D97-AF65-F5344CB8AC3E}">
        <p14:creationId xmlns:p14="http://schemas.microsoft.com/office/powerpoint/2010/main" val="4104062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E922FDC-1E5C-6949-ACC9-98371F30477C}" type="slidenum">
              <a:rPr lang="es-ES" smtClean="0"/>
              <a:t>37</a:t>
            </a:fld>
            <a:endParaRPr lang="es-ES" dirty="0"/>
          </a:p>
        </p:txBody>
      </p:sp>
    </p:spTree>
    <p:extLst>
      <p:ext uri="{BB962C8B-B14F-4D97-AF65-F5344CB8AC3E}">
        <p14:creationId xmlns:p14="http://schemas.microsoft.com/office/powerpoint/2010/main" val="862317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E922FDC-1E5C-6949-ACC9-98371F30477C}" type="slidenum">
              <a:rPr lang="es-ES" smtClean="0"/>
              <a:t>38</a:t>
            </a:fld>
            <a:endParaRPr lang="es-ES" dirty="0"/>
          </a:p>
        </p:txBody>
      </p:sp>
    </p:spTree>
    <p:extLst>
      <p:ext uri="{BB962C8B-B14F-4D97-AF65-F5344CB8AC3E}">
        <p14:creationId xmlns:p14="http://schemas.microsoft.com/office/powerpoint/2010/main" val="1666513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E922FDC-1E5C-6949-ACC9-98371F30477C}" type="slidenum">
              <a:rPr lang="es-ES" smtClean="0"/>
              <a:t>39</a:t>
            </a:fld>
            <a:endParaRPr lang="es-ES" dirty="0"/>
          </a:p>
        </p:txBody>
      </p:sp>
    </p:spTree>
    <p:extLst>
      <p:ext uri="{BB962C8B-B14F-4D97-AF65-F5344CB8AC3E}">
        <p14:creationId xmlns:p14="http://schemas.microsoft.com/office/powerpoint/2010/main" val="3730216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E922FDC-1E5C-6949-ACC9-98371F30477C}" type="slidenum">
              <a:rPr lang="es-ES" smtClean="0"/>
              <a:t>40</a:t>
            </a:fld>
            <a:endParaRPr lang="es-ES" dirty="0"/>
          </a:p>
        </p:txBody>
      </p:sp>
    </p:spTree>
    <p:extLst>
      <p:ext uri="{BB962C8B-B14F-4D97-AF65-F5344CB8AC3E}">
        <p14:creationId xmlns:p14="http://schemas.microsoft.com/office/powerpoint/2010/main" val="293036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E922FDC-1E5C-6949-ACC9-98371F30477C}" type="slidenum">
              <a:rPr lang="es-ES" smtClean="0"/>
              <a:t>41</a:t>
            </a:fld>
            <a:endParaRPr lang="es-ES" dirty="0"/>
          </a:p>
        </p:txBody>
      </p:sp>
    </p:spTree>
    <p:extLst>
      <p:ext uri="{BB962C8B-B14F-4D97-AF65-F5344CB8AC3E}">
        <p14:creationId xmlns:p14="http://schemas.microsoft.com/office/powerpoint/2010/main" val="1828653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E922FDC-1E5C-6949-ACC9-98371F30477C}" type="slidenum">
              <a:rPr lang="es-ES" smtClean="0"/>
              <a:t>42</a:t>
            </a:fld>
            <a:endParaRPr lang="es-ES" dirty="0"/>
          </a:p>
        </p:txBody>
      </p:sp>
    </p:spTree>
    <p:extLst>
      <p:ext uri="{BB962C8B-B14F-4D97-AF65-F5344CB8AC3E}">
        <p14:creationId xmlns:p14="http://schemas.microsoft.com/office/powerpoint/2010/main" val="84071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22FDC-1E5C-6949-ACC9-98371F30477C}" type="slidenum">
              <a:rPr lang="es-ES" smtClean="0"/>
              <a:t>2</a:t>
            </a:fld>
            <a:endParaRPr lang="es-ES"/>
          </a:p>
        </p:txBody>
      </p:sp>
    </p:spTree>
    <p:extLst>
      <p:ext uri="{BB962C8B-B14F-4D97-AF65-F5344CB8AC3E}">
        <p14:creationId xmlns:p14="http://schemas.microsoft.com/office/powerpoint/2010/main" val="3454024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E922FDC-1E5C-6949-ACC9-98371F30477C}" type="slidenum">
              <a:rPr lang="es-ES" smtClean="0"/>
              <a:t>3</a:t>
            </a:fld>
            <a:endParaRPr lang="es-ES"/>
          </a:p>
        </p:txBody>
      </p:sp>
    </p:spTree>
    <p:extLst>
      <p:ext uri="{BB962C8B-B14F-4D97-AF65-F5344CB8AC3E}">
        <p14:creationId xmlns:p14="http://schemas.microsoft.com/office/powerpoint/2010/main" val="271216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E922FDC-1E5C-6949-ACC9-98371F30477C}" type="slidenum">
              <a:rPr lang="es-ES" smtClean="0"/>
              <a:t>5</a:t>
            </a:fld>
            <a:endParaRPr lang="es-ES"/>
          </a:p>
        </p:txBody>
      </p:sp>
    </p:spTree>
    <p:extLst>
      <p:ext uri="{BB962C8B-B14F-4D97-AF65-F5344CB8AC3E}">
        <p14:creationId xmlns:p14="http://schemas.microsoft.com/office/powerpoint/2010/main" val="1361760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E922FDC-1E5C-6949-ACC9-98371F30477C}" type="slidenum">
              <a:rPr lang="es-ES" smtClean="0"/>
              <a:t>6</a:t>
            </a:fld>
            <a:endParaRPr lang="es-ES"/>
          </a:p>
        </p:txBody>
      </p:sp>
    </p:spTree>
    <p:extLst>
      <p:ext uri="{BB962C8B-B14F-4D97-AF65-F5344CB8AC3E}">
        <p14:creationId xmlns:p14="http://schemas.microsoft.com/office/powerpoint/2010/main" val="578593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465887">
              <a:defRPr/>
            </a:pPr>
            <a:r>
              <a:rPr lang="es-MX" dirty="0"/>
              <a:t>Ok. Evento de reconocimiento de los alumnos destacados del CNMS</a:t>
            </a:r>
          </a:p>
          <a:p>
            <a:endParaRPr lang="es-MX" dirty="0"/>
          </a:p>
          <a:p>
            <a:endParaRPr lang="es-MX" dirty="0"/>
          </a:p>
          <a:p>
            <a:r>
              <a:rPr lang="es-ES" dirty="0"/>
              <a:t>No OK, ya que no permite identificar a que entregable apoyará con el recurso </a:t>
            </a:r>
            <a:r>
              <a:rPr lang="es-ES" dirty="0" err="1"/>
              <a:t>solicitado.Apoyo</a:t>
            </a:r>
            <a:r>
              <a:rPr lang="es-ES" dirty="0"/>
              <a:t> en actividades de trayectoria académica</a:t>
            </a:r>
          </a:p>
          <a:p>
            <a:endParaRPr lang="es-ES" dirty="0"/>
          </a:p>
          <a:p>
            <a:endParaRPr lang="es-MX" dirty="0"/>
          </a:p>
          <a:p>
            <a:endParaRPr lang="es-MX" dirty="0"/>
          </a:p>
        </p:txBody>
      </p:sp>
      <p:sp>
        <p:nvSpPr>
          <p:cNvPr id="4" name="Marcador de número de diapositiva 3"/>
          <p:cNvSpPr>
            <a:spLocks noGrp="1"/>
          </p:cNvSpPr>
          <p:nvPr>
            <p:ph type="sldNum" sz="quarter" idx="5"/>
          </p:nvPr>
        </p:nvSpPr>
        <p:spPr/>
        <p:txBody>
          <a:bodyPr/>
          <a:lstStyle/>
          <a:p>
            <a:fld id="{7E922FDC-1E5C-6949-ACC9-98371F30477C}" type="slidenum">
              <a:rPr lang="es-ES" smtClean="0"/>
              <a:t>8</a:t>
            </a:fld>
            <a:endParaRPr lang="es-ES"/>
          </a:p>
        </p:txBody>
      </p:sp>
    </p:spTree>
    <p:extLst>
      <p:ext uri="{BB962C8B-B14F-4D97-AF65-F5344CB8AC3E}">
        <p14:creationId xmlns:p14="http://schemas.microsoft.com/office/powerpoint/2010/main" val="185960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22FDC-1E5C-6949-ACC9-98371F30477C}" type="slidenum">
              <a:rPr lang="es-ES" smtClean="0"/>
              <a:t>16</a:t>
            </a:fld>
            <a:endParaRPr lang="es-ES"/>
          </a:p>
        </p:txBody>
      </p:sp>
    </p:spTree>
    <p:extLst>
      <p:ext uri="{BB962C8B-B14F-4D97-AF65-F5344CB8AC3E}">
        <p14:creationId xmlns:p14="http://schemas.microsoft.com/office/powerpoint/2010/main" val="62727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22FDC-1E5C-6949-ACC9-98371F30477C}" type="slidenum">
              <a:rPr lang="es-ES" smtClean="0"/>
              <a:t>30</a:t>
            </a:fld>
            <a:endParaRPr lang="es-ES"/>
          </a:p>
        </p:txBody>
      </p:sp>
    </p:spTree>
    <p:extLst>
      <p:ext uri="{BB962C8B-B14F-4D97-AF65-F5344CB8AC3E}">
        <p14:creationId xmlns:p14="http://schemas.microsoft.com/office/powerpoint/2010/main" val="3269791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465887">
              <a:defRPr/>
            </a:pPr>
            <a:r>
              <a:rPr lang="es-MX" b="1" dirty="0">
                <a:solidFill>
                  <a:schemeClr val="tx2"/>
                </a:solidFill>
              </a:rPr>
              <a:t>Evento de reconocimiento de los alumnos destacados del CNMS</a:t>
            </a:r>
          </a:p>
          <a:p>
            <a:endParaRPr lang="es-MX" dirty="0"/>
          </a:p>
        </p:txBody>
      </p:sp>
      <p:sp>
        <p:nvSpPr>
          <p:cNvPr id="4" name="Marcador de número de diapositiva 3"/>
          <p:cNvSpPr>
            <a:spLocks noGrp="1"/>
          </p:cNvSpPr>
          <p:nvPr>
            <p:ph type="sldNum" sz="quarter" idx="5"/>
          </p:nvPr>
        </p:nvSpPr>
        <p:spPr/>
        <p:txBody>
          <a:bodyPr/>
          <a:lstStyle/>
          <a:p>
            <a:fld id="{7E922FDC-1E5C-6949-ACC9-98371F30477C}" type="slidenum">
              <a:rPr lang="es-ES" smtClean="0"/>
              <a:t>31</a:t>
            </a:fld>
            <a:endParaRPr lang="es-ES"/>
          </a:p>
        </p:txBody>
      </p:sp>
    </p:spTree>
    <p:extLst>
      <p:ext uri="{BB962C8B-B14F-4D97-AF65-F5344CB8AC3E}">
        <p14:creationId xmlns:p14="http://schemas.microsoft.com/office/powerpoint/2010/main" val="260175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29/07/2019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287770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29/07/2019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3661412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29/07/2019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2127113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29/07/2019</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3116175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29/07/2019</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2856611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29/07/2019</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3872688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29/07/2019</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1963545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29/07/2019</a:t>
            </a:fld>
            <a:endParaRPr lang="es-ES"/>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518357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fecha 2"/>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29/07/2019</a:t>
            </a:fld>
            <a:endParaRPr lang="es-ES"/>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4232029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29/07/2019</a:t>
            </a:fld>
            <a:endParaRPr lang="es-ES"/>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3751805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29/07/2019</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70159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29/07/2019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746487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29/07/2019</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368329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29/07/2019</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2009238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29/07/2019</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a:p>
        </p:txBody>
      </p:sp>
    </p:spTree>
    <p:extLst>
      <p:ext uri="{BB962C8B-B14F-4D97-AF65-F5344CB8AC3E}">
        <p14:creationId xmlns:p14="http://schemas.microsoft.com/office/powerpoint/2010/main" val="1913175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29/07/2019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2747294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29/07/2019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119506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38529473-DA5A-0945-9236-2BBCE822419D}" type="datetimeFigureOut">
              <a:rPr lang="es-ES" smtClean="0"/>
              <a:t>29/07/2019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1659847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38529473-DA5A-0945-9236-2BBCE822419D}" type="datetimeFigureOut">
              <a:rPr lang="es-ES" smtClean="0"/>
              <a:t>29/07/2019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2752886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38529473-DA5A-0945-9236-2BBCE822419D}" type="datetimeFigureOut">
              <a:rPr lang="es-ES" smtClean="0"/>
              <a:t>29/07/2019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2888331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38529473-DA5A-0945-9236-2BBCE822419D}" type="datetimeFigureOut">
              <a:rPr lang="es-ES" smtClean="0"/>
              <a:t>29/07/2019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1240814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8529473-DA5A-0945-9236-2BBCE822419D}" type="datetimeFigureOut">
              <a:rPr lang="es-ES" smtClean="0"/>
              <a:t>29/07/2019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409167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85E26C62-09D1-2447-8339-382A61A39427}" type="datetimeFigureOut">
              <a:rPr lang="es-ES" smtClean="0"/>
              <a:t>29/07/2019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4291293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8529473-DA5A-0945-9236-2BBCE822419D}" type="datetimeFigureOut">
              <a:rPr lang="es-ES" smtClean="0"/>
              <a:t>29/07/2019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3830285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8529473-DA5A-0945-9236-2BBCE822419D}" type="datetimeFigureOut">
              <a:rPr lang="es-ES" smtClean="0"/>
              <a:t>29/07/2019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3553235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29/07/2019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3625355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29/07/2019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a:p>
        </p:txBody>
      </p:sp>
    </p:spTree>
    <p:extLst>
      <p:ext uri="{BB962C8B-B14F-4D97-AF65-F5344CB8AC3E}">
        <p14:creationId xmlns:p14="http://schemas.microsoft.com/office/powerpoint/2010/main" val="940437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29/07/2019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1029438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29/07/2019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533837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476C5AFE-3654-574A-B55C-CC93B0134942}" type="datetimeFigureOut">
              <a:rPr lang="es-ES" smtClean="0"/>
              <a:t>29/07/2019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4050998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476C5AFE-3654-574A-B55C-CC93B0134942}" type="datetimeFigureOut">
              <a:rPr lang="es-ES" smtClean="0"/>
              <a:t>29/07/2019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3247403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476C5AFE-3654-574A-B55C-CC93B0134942}" type="datetimeFigureOut">
              <a:rPr lang="es-ES" smtClean="0"/>
              <a:t>29/07/2019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957372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476C5AFE-3654-574A-B55C-CC93B0134942}" type="datetimeFigureOut">
              <a:rPr lang="es-ES" smtClean="0"/>
              <a:t>29/07/2019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12354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85E26C62-09D1-2447-8339-382A61A39427}" type="datetimeFigureOut">
              <a:rPr lang="es-ES" smtClean="0"/>
              <a:t>29/07/2019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2945580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76C5AFE-3654-574A-B55C-CC93B0134942}" type="datetimeFigureOut">
              <a:rPr lang="es-ES" smtClean="0"/>
              <a:t>29/07/2019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356899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76C5AFE-3654-574A-B55C-CC93B0134942}" type="datetimeFigureOut">
              <a:rPr lang="es-ES" smtClean="0"/>
              <a:t>29/07/2019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3978008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76C5AFE-3654-574A-B55C-CC93B0134942}" type="datetimeFigureOut">
              <a:rPr lang="es-ES" smtClean="0"/>
              <a:t>29/07/2019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2686395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29/07/2019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335939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29/07/2019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a:p>
        </p:txBody>
      </p:sp>
    </p:spTree>
    <p:extLst>
      <p:ext uri="{BB962C8B-B14F-4D97-AF65-F5344CB8AC3E}">
        <p14:creationId xmlns:p14="http://schemas.microsoft.com/office/powerpoint/2010/main" val="385793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85E26C62-09D1-2447-8339-382A61A39427}" type="datetimeFigureOut">
              <a:rPr lang="es-ES" smtClean="0"/>
              <a:t>29/07/2019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247797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85E26C62-09D1-2447-8339-382A61A39427}" type="datetimeFigureOut">
              <a:rPr lang="es-ES" smtClean="0"/>
              <a:t>29/07/2019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52738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5E26C62-09D1-2447-8339-382A61A39427}" type="datetimeFigureOut">
              <a:rPr lang="es-ES" smtClean="0"/>
              <a:t>29/07/2019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242550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5E26C62-09D1-2447-8339-382A61A39427}" type="datetimeFigureOut">
              <a:rPr lang="es-ES" smtClean="0"/>
              <a:t>29/07/2019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313975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5E26C62-09D1-2447-8339-382A61A39427}" type="datetimeFigureOut">
              <a:rPr lang="es-ES" smtClean="0"/>
              <a:t>29/07/2019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63C49DB-C6BE-164C-88E5-007FD68AC088}" type="slidenum">
              <a:rPr lang="es-ES" smtClean="0"/>
              <a:t>‹Nº›</a:t>
            </a:fld>
            <a:endParaRPr lang="es-ES"/>
          </a:p>
        </p:txBody>
      </p:sp>
    </p:spTree>
    <p:extLst>
      <p:ext uri="{BB962C8B-B14F-4D97-AF65-F5344CB8AC3E}">
        <p14:creationId xmlns:p14="http://schemas.microsoft.com/office/powerpoint/2010/main" val="328590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26C62-09D1-2447-8339-382A61A39427}" type="datetimeFigureOut">
              <a:rPr lang="es-ES" smtClean="0"/>
              <a:t>29/07/2019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C49DB-C6BE-164C-88E5-007FD68AC088}" type="slidenum">
              <a:rPr lang="es-ES" smtClean="0"/>
              <a:t>‹Nº›</a:t>
            </a:fld>
            <a:endParaRPr lang="es-ES"/>
          </a:p>
        </p:txBody>
      </p:sp>
    </p:spTree>
    <p:extLst>
      <p:ext uri="{BB962C8B-B14F-4D97-AF65-F5344CB8AC3E}">
        <p14:creationId xmlns:p14="http://schemas.microsoft.com/office/powerpoint/2010/main" val="2988427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Imagen 6" descr="interior.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64047" cy="7081309"/>
          </a:xfrm>
          <a:prstGeom prst="rect">
            <a:avLst/>
          </a:prstGeom>
        </p:spPr>
      </p:pic>
    </p:spTree>
    <p:extLst>
      <p:ext uri="{BB962C8B-B14F-4D97-AF65-F5344CB8AC3E}">
        <p14:creationId xmlns:p14="http://schemas.microsoft.com/office/powerpoint/2010/main" val="2275097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29473-DA5A-0945-9236-2BBCE822419D}" type="datetimeFigureOut">
              <a:rPr lang="es-ES" smtClean="0"/>
              <a:t>29/07/2019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5DA8B-2362-4643-9EB9-8C0DA27B0E9B}" type="slidenum">
              <a:rPr lang="es-ES" smtClean="0"/>
              <a:t>‹Nº›</a:t>
            </a:fld>
            <a:endParaRPr lang="es-ES"/>
          </a:p>
        </p:txBody>
      </p:sp>
    </p:spTree>
    <p:extLst>
      <p:ext uri="{BB962C8B-B14F-4D97-AF65-F5344CB8AC3E}">
        <p14:creationId xmlns:p14="http://schemas.microsoft.com/office/powerpoint/2010/main" val="2768915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C5AFE-3654-574A-B55C-CC93B0134942}" type="datetimeFigureOut">
              <a:rPr lang="es-ES" smtClean="0"/>
              <a:t>29/07/2019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3A22-1E0C-0042-B297-379B5594F42C}" type="slidenum">
              <a:rPr lang="es-ES" smtClean="0"/>
              <a:t>‹Nº›</a:t>
            </a:fld>
            <a:endParaRPr lang="es-ES"/>
          </a:p>
        </p:txBody>
      </p:sp>
    </p:spTree>
    <p:extLst>
      <p:ext uri="{BB962C8B-B14F-4D97-AF65-F5344CB8AC3E}">
        <p14:creationId xmlns:p14="http://schemas.microsoft.com/office/powerpoint/2010/main" val="501976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5" b="2509"/>
          <a:stretch/>
        </p:blipFill>
        <p:spPr>
          <a:xfrm>
            <a:off x="0" y="0"/>
            <a:ext cx="9150531" cy="6888480"/>
          </a:xfrm>
          <a:prstGeom prst="rect">
            <a:avLst/>
          </a:prstGeom>
        </p:spPr>
      </p:pic>
      <p:sp>
        <p:nvSpPr>
          <p:cNvPr id="5" name="CuadroTexto 4"/>
          <p:cNvSpPr txBox="1"/>
          <p:nvPr/>
        </p:nvSpPr>
        <p:spPr>
          <a:xfrm>
            <a:off x="466530" y="3416201"/>
            <a:ext cx="8210939" cy="2323713"/>
          </a:xfrm>
          <a:prstGeom prst="rect">
            <a:avLst/>
          </a:prstGeom>
          <a:noFill/>
          <a:ln>
            <a:noFill/>
          </a:ln>
        </p:spPr>
        <p:txBody>
          <a:bodyPr wrap="square" rtlCol="0">
            <a:spAutoFit/>
          </a:bodyPr>
          <a:lstStyle/>
          <a:p>
            <a:pPr algn="ctr"/>
            <a:r>
              <a:rPr lang="es-MX" sz="4000" b="1" dirty="0">
                <a:ln>
                  <a:solidFill>
                    <a:schemeClr val="bg2">
                      <a:lumMod val="50000"/>
                    </a:schemeClr>
                  </a:solidFill>
                </a:ln>
                <a:solidFill>
                  <a:srgbClr val="002060"/>
                </a:solidFill>
                <a:effectLst>
                  <a:outerShdw blurRad="63500" sx="102000" sy="102000" algn="ctr" rotWithShape="0">
                    <a:prstClr val="black">
                      <a:alpha val="40000"/>
                    </a:prstClr>
                  </a:outerShdw>
                </a:effectLst>
                <a:latin typeface="Abadi" panose="020B0604020104020204" pitchFamily="34" charset="0"/>
                <a:cs typeface="Arial" panose="020B0604020202020204" pitchFamily="34" charset="0"/>
              </a:rPr>
              <a:t>Criterios Institucionales </a:t>
            </a:r>
          </a:p>
          <a:p>
            <a:endParaRPr lang="es-MX" sz="1100" dirty="0">
              <a:latin typeface="Abadi" panose="020B0604020104020204" pitchFamily="34" charset="0"/>
              <a:cs typeface="Arial" panose="020B0604020202020204" pitchFamily="34" charset="0"/>
            </a:endParaRPr>
          </a:p>
          <a:p>
            <a:pPr algn="ctr"/>
            <a:r>
              <a:rPr lang="es-MX" sz="4000" b="1" dirty="0">
                <a:ln>
                  <a:solidFill>
                    <a:schemeClr val="bg2">
                      <a:lumMod val="50000"/>
                    </a:schemeClr>
                  </a:solidFill>
                </a:ln>
                <a:effectLst>
                  <a:outerShdw blurRad="63500" sx="102000" sy="102000" algn="ctr" rotWithShape="0">
                    <a:prstClr val="black">
                      <a:alpha val="40000"/>
                    </a:prstClr>
                  </a:outerShdw>
                </a:effectLst>
                <a:latin typeface="Abadi" panose="020B0604020104020204" pitchFamily="34" charset="0"/>
                <a:cs typeface="Arial" panose="020B0604020202020204" pitchFamily="34" charset="0"/>
              </a:rPr>
              <a:t>Proceso de Proyecto de Presupuesto </a:t>
            </a:r>
          </a:p>
          <a:p>
            <a:pPr algn="r"/>
            <a:r>
              <a:rPr lang="es-MX" sz="5400" b="1" dirty="0">
                <a:ln>
                  <a:solidFill>
                    <a:schemeClr val="bg2">
                      <a:lumMod val="50000"/>
                    </a:schemeClr>
                  </a:solidFill>
                </a:ln>
                <a:solidFill>
                  <a:srgbClr val="002060"/>
                </a:solidFill>
                <a:effectLst>
                  <a:outerShdw blurRad="63500" sx="102000" sy="102000" algn="ctr" rotWithShape="0">
                    <a:prstClr val="black">
                      <a:alpha val="40000"/>
                    </a:prstClr>
                  </a:outerShdw>
                </a:effectLst>
                <a:latin typeface="Abadi" panose="020B0604020104020204" pitchFamily="34" charset="0"/>
                <a:cs typeface="Arial" panose="020B0604020202020204" pitchFamily="34" charset="0"/>
              </a:rPr>
              <a:t>2020</a:t>
            </a:r>
          </a:p>
        </p:txBody>
      </p:sp>
      <p:sp>
        <p:nvSpPr>
          <p:cNvPr id="3" name="CuadroTexto 2">
            <a:extLst>
              <a:ext uri="{FF2B5EF4-FFF2-40B4-BE49-F238E27FC236}">
                <a16:creationId xmlns:a16="http://schemas.microsoft.com/office/drawing/2014/main" id="{E4CE37A2-92CB-4C43-8CE4-21CE4ABF3EA9}"/>
              </a:ext>
            </a:extLst>
          </p:cNvPr>
          <p:cNvSpPr txBox="1"/>
          <p:nvPr/>
        </p:nvSpPr>
        <p:spPr>
          <a:xfrm>
            <a:off x="8035620" y="6488668"/>
            <a:ext cx="1128835" cy="369332"/>
          </a:xfrm>
          <a:prstGeom prst="rect">
            <a:avLst/>
          </a:prstGeom>
          <a:noFill/>
        </p:spPr>
        <p:txBody>
          <a:bodyPr wrap="none" rtlCol="0">
            <a:spAutoFit/>
          </a:bodyPr>
          <a:lstStyle/>
          <a:p>
            <a:r>
              <a:rPr lang="es-MX" dirty="0">
                <a:solidFill>
                  <a:schemeClr val="bg1"/>
                </a:solidFill>
              </a:rPr>
              <a:t>Julio 2019</a:t>
            </a:r>
          </a:p>
        </p:txBody>
      </p:sp>
    </p:spTree>
    <p:extLst>
      <p:ext uri="{BB962C8B-B14F-4D97-AF65-F5344CB8AC3E}">
        <p14:creationId xmlns:p14="http://schemas.microsoft.com/office/powerpoint/2010/main" val="327536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08EBC2B-7476-4600-BD76-1EB9A9E98EB9}"/>
              </a:ext>
            </a:extLst>
          </p:cNvPr>
          <p:cNvPicPr>
            <a:picLocks noChangeAspect="1"/>
          </p:cNvPicPr>
          <p:nvPr/>
        </p:nvPicPr>
        <p:blipFill>
          <a:blip r:embed="rId2"/>
          <a:stretch>
            <a:fillRect/>
          </a:stretch>
        </p:blipFill>
        <p:spPr>
          <a:xfrm>
            <a:off x="1" y="1144798"/>
            <a:ext cx="4101220" cy="579170"/>
          </a:xfrm>
          <a:prstGeom prst="rect">
            <a:avLst/>
          </a:prstGeom>
        </p:spPr>
      </p:pic>
      <p:pic>
        <p:nvPicPr>
          <p:cNvPr id="35" name="Imagen 34">
            <a:extLst>
              <a:ext uri="{FF2B5EF4-FFF2-40B4-BE49-F238E27FC236}">
                <a16:creationId xmlns:a16="http://schemas.microsoft.com/office/drawing/2014/main" id="{EB004FAD-0BE8-4B6B-A8D3-8E65A51B6BDE}"/>
              </a:ext>
            </a:extLst>
          </p:cNvPr>
          <p:cNvPicPr>
            <a:picLocks noChangeAspect="1"/>
          </p:cNvPicPr>
          <p:nvPr/>
        </p:nvPicPr>
        <p:blipFill>
          <a:blip r:embed="rId3"/>
          <a:stretch>
            <a:fillRect/>
          </a:stretch>
        </p:blipFill>
        <p:spPr>
          <a:xfrm>
            <a:off x="4698749" y="1129556"/>
            <a:ext cx="4447473" cy="585267"/>
          </a:xfrm>
          <a:prstGeom prst="rect">
            <a:avLst/>
          </a:prstGeom>
        </p:spPr>
      </p:pic>
      <p:grpSp>
        <p:nvGrpSpPr>
          <p:cNvPr id="36" name="Grupo 35">
            <a:extLst>
              <a:ext uri="{FF2B5EF4-FFF2-40B4-BE49-F238E27FC236}">
                <a16:creationId xmlns:a16="http://schemas.microsoft.com/office/drawing/2014/main" id="{AFEBF1CC-3D0F-4777-BB25-D471B3F69A53}"/>
              </a:ext>
            </a:extLst>
          </p:cNvPr>
          <p:cNvGrpSpPr/>
          <p:nvPr/>
        </p:nvGrpSpPr>
        <p:grpSpPr>
          <a:xfrm>
            <a:off x="4807390" y="2386963"/>
            <a:ext cx="4237024" cy="760491"/>
            <a:chOff x="4692990" y="1980500"/>
            <a:chExt cx="4224941" cy="760491"/>
          </a:xfrm>
        </p:grpSpPr>
        <p:sp>
          <p:nvSpPr>
            <p:cNvPr id="3" name="Rectángulo 2">
              <a:extLst>
                <a:ext uri="{FF2B5EF4-FFF2-40B4-BE49-F238E27FC236}">
                  <a16:creationId xmlns:a16="http://schemas.microsoft.com/office/drawing/2014/main" id="{12C342E0-7270-4420-9299-0562B58394E2}"/>
                </a:ext>
              </a:extLst>
            </p:cNvPr>
            <p:cNvSpPr/>
            <p:nvPr/>
          </p:nvSpPr>
          <p:spPr>
            <a:xfrm>
              <a:off x="4692990" y="1980500"/>
              <a:ext cx="4224941" cy="760491"/>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759BBA12-3A27-400A-BBBB-4B3FDA33BEAF}"/>
                </a:ext>
              </a:extLst>
            </p:cNvPr>
            <p:cNvSpPr txBox="1"/>
            <p:nvPr/>
          </p:nvSpPr>
          <p:spPr>
            <a:xfrm>
              <a:off x="4692990" y="2045003"/>
              <a:ext cx="4224941" cy="615553"/>
            </a:xfrm>
            <a:prstGeom prst="rect">
              <a:avLst/>
            </a:prstGeom>
            <a:noFill/>
          </p:spPr>
          <p:txBody>
            <a:bodyPr wrap="square" rtlCol="0">
              <a:spAutoFit/>
            </a:bodyPr>
            <a:lstStyle/>
            <a:p>
              <a:r>
                <a:rPr lang="es-MX" sz="1700" b="1" dirty="0">
                  <a:solidFill>
                    <a:schemeClr val="bg1"/>
                  </a:solidFill>
                </a:rPr>
                <a:t>G1136</a:t>
              </a:r>
              <a:r>
                <a:rPr lang="es-ES" sz="1700" b="1" dirty="0">
                  <a:solidFill>
                    <a:schemeClr val="bg1"/>
                  </a:solidFill>
                </a:rPr>
                <a:t> </a:t>
              </a:r>
              <a:r>
                <a:rPr lang="es-ES" sz="1700" dirty="0">
                  <a:solidFill>
                    <a:schemeClr val="bg1"/>
                  </a:solidFill>
                </a:rPr>
                <a:t>- Gestión efectiva de la Universidad de 	      Guanajuato</a:t>
              </a:r>
            </a:p>
          </p:txBody>
        </p:sp>
      </p:grpSp>
      <p:grpSp>
        <p:nvGrpSpPr>
          <p:cNvPr id="39" name="Grupo 38">
            <a:extLst>
              <a:ext uri="{FF2B5EF4-FFF2-40B4-BE49-F238E27FC236}">
                <a16:creationId xmlns:a16="http://schemas.microsoft.com/office/drawing/2014/main" id="{78899277-CE23-4A7A-9A5B-BF502756210F}"/>
              </a:ext>
            </a:extLst>
          </p:cNvPr>
          <p:cNvGrpSpPr/>
          <p:nvPr/>
        </p:nvGrpSpPr>
        <p:grpSpPr>
          <a:xfrm>
            <a:off x="4807389" y="3479110"/>
            <a:ext cx="4237023" cy="760491"/>
            <a:chOff x="4653802" y="3107015"/>
            <a:chExt cx="4390088" cy="760491"/>
          </a:xfrm>
        </p:grpSpPr>
        <p:sp>
          <p:nvSpPr>
            <p:cNvPr id="8" name="Rectángulo 7">
              <a:extLst>
                <a:ext uri="{FF2B5EF4-FFF2-40B4-BE49-F238E27FC236}">
                  <a16:creationId xmlns:a16="http://schemas.microsoft.com/office/drawing/2014/main" id="{B72A9466-61C4-43C5-924A-8056198C3D4F}"/>
                </a:ext>
              </a:extLst>
            </p:cNvPr>
            <p:cNvSpPr/>
            <p:nvPr/>
          </p:nvSpPr>
          <p:spPr>
            <a:xfrm>
              <a:off x="4653803" y="3107015"/>
              <a:ext cx="4390087" cy="760491"/>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C53F48F8-5243-49D7-B53C-0AA2C75C72D1}"/>
                </a:ext>
              </a:extLst>
            </p:cNvPr>
            <p:cNvSpPr txBox="1"/>
            <p:nvPr/>
          </p:nvSpPr>
          <p:spPr>
            <a:xfrm>
              <a:off x="4653802" y="3174024"/>
              <a:ext cx="4390086" cy="615553"/>
            </a:xfrm>
            <a:prstGeom prst="rect">
              <a:avLst/>
            </a:prstGeom>
            <a:noFill/>
          </p:spPr>
          <p:txBody>
            <a:bodyPr wrap="square" rtlCol="0">
              <a:spAutoFit/>
            </a:bodyPr>
            <a:lstStyle/>
            <a:p>
              <a:r>
                <a:rPr lang="es-ES" sz="1700" b="1" dirty="0">
                  <a:solidFill>
                    <a:schemeClr val="bg1"/>
                  </a:solidFill>
                </a:rPr>
                <a:t>G2065</a:t>
              </a:r>
              <a:r>
                <a:rPr lang="es-ES" sz="1700" dirty="0">
                  <a:solidFill>
                    <a:schemeClr val="bg1"/>
                  </a:solidFill>
                </a:rPr>
                <a:t> - Dirección Estratégica de la 	   	  	      Universidad de Guanajuato</a:t>
              </a:r>
            </a:p>
          </p:txBody>
        </p:sp>
      </p:grpSp>
      <p:sp>
        <p:nvSpPr>
          <p:cNvPr id="20" name="Elipse 19">
            <a:extLst>
              <a:ext uri="{FF2B5EF4-FFF2-40B4-BE49-F238E27FC236}">
                <a16:creationId xmlns:a16="http://schemas.microsoft.com/office/drawing/2014/main" id="{DFCE765E-4B9C-44D6-AED1-ADA8D4928A21}"/>
              </a:ext>
            </a:extLst>
          </p:cNvPr>
          <p:cNvSpPr/>
          <p:nvPr/>
        </p:nvSpPr>
        <p:spPr>
          <a:xfrm>
            <a:off x="4237142" y="2593164"/>
            <a:ext cx="369332" cy="369332"/>
          </a:xfrm>
          <a:prstGeom prst="ellipse">
            <a:avLst/>
          </a:prstGeom>
          <a:solidFill>
            <a:srgbClr val="A1894F"/>
          </a:solidFill>
          <a:ln w="12700">
            <a:solidFill>
              <a:schemeClr val="tx2">
                <a:lumMod val="5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a:t>1</a:t>
            </a:r>
          </a:p>
        </p:txBody>
      </p:sp>
      <p:sp>
        <p:nvSpPr>
          <p:cNvPr id="21" name="Elipse 20">
            <a:extLst>
              <a:ext uri="{FF2B5EF4-FFF2-40B4-BE49-F238E27FC236}">
                <a16:creationId xmlns:a16="http://schemas.microsoft.com/office/drawing/2014/main" id="{8734FE9F-F632-4E31-AD9B-932A4BD66CA1}"/>
              </a:ext>
            </a:extLst>
          </p:cNvPr>
          <p:cNvSpPr/>
          <p:nvPr/>
        </p:nvSpPr>
        <p:spPr>
          <a:xfrm>
            <a:off x="4242600" y="3616205"/>
            <a:ext cx="369332" cy="369332"/>
          </a:xfrm>
          <a:prstGeom prst="ellipse">
            <a:avLst/>
          </a:prstGeom>
          <a:solidFill>
            <a:srgbClr val="A1894F"/>
          </a:solidFill>
          <a:ln w="12700">
            <a:solidFill>
              <a:schemeClr val="tx2">
                <a:lumMod val="5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a:t>2</a:t>
            </a:r>
          </a:p>
        </p:txBody>
      </p:sp>
      <p:sp>
        <p:nvSpPr>
          <p:cNvPr id="22" name="Elipse 21">
            <a:extLst>
              <a:ext uri="{FF2B5EF4-FFF2-40B4-BE49-F238E27FC236}">
                <a16:creationId xmlns:a16="http://schemas.microsoft.com/office/drawing/2014/main" id="{335841E0-CE8F-498D-A9BB-3E04425E21E7}"/>
              </a:ext>
            </a:extLst>
          </p:cNvPr>
          <p:cNvSpPr/>
          <p:nvPr/>
        </p:nvSpPr>
        <p:spPr>
          <a:xfrm>
            <a:off x="4237142" y="4754080"/>
            <a:ext cx="369332" cy="369332"/>
          </a:xfrm>
          <a:prstGeom prst="ellipse">
            <a:avLst/>
          </a:prstGeom>
          <a:solidFill>
            <a:srgbClr val="A1894F"/>
          </a:solidFill>
          <a:ln w="12700">
            <a:solidFill>
              <a:schemeClr val="tx2">
                <a:lumMod val="5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a:t>3</a:t>
            </a:r>
          </a:p>
        </p:txBody>
      </p:sp>
      <p:grpSp>
        <p:nvGrpSpPr>
          <p:cNvPr id="4" name="Grupo 3">
            <a:extLst>
              <a:ext uri="{FF2B5EF4-FFF2-40B4-BE49-F238E27FC236}">
                <a16:creationId xmlns:a16="http://schemas.microsoft.com/office/drawing/2014/main" id="{29A20245-DEFC-40D0-A3EA-74A598B1438A}"/>
              </a:ext>
            </a:extLst>
          </p:cNvPr>
          <p:cNvGrpSpPr/>
          <p:nvPr/>
        </p:nvGrpSpPr>
        <p:grpSpPr>
          <a:xfrm>
            <a:off x="96114" y="4573191"/>
            <a:ext cx="3940112" cy="760491"/>
            <a:chOff x="99587" y="2323592"/>
            <a:chExt cx="3936639" cy="760491"/>
          </a:xfrm>
        </p:grpSpPr>
        <p:sp>
          <p:nvSpPr>
            <p:cNvPr id="27" name="Rectángulo 26">
              <a:extLst>
                <a:ext uri="{FF2B5EF4-FFF2-40B4-BE49-F238E27FC236}">
                  <a16:creationId xmlns:a16="http://schemas.microsoft.com/office/drawing/2014/main" id="{845D3E6B-23D0-4D44-9E3F-0975B55602B6}"/>
                </a:ext>
              </a:extLst>
            </p:cNvPr>
            <p:cNvSpPr/>
            <p:nvPr/>
          </p:nvSpPr>
          <p:spPr>
            <a:xfrm>
              <a:off x="99587" y="2323592"/>
              <a:ext cx="3936639" cy="760491"/>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4" name="CuadroTexto 33">
              <a:extLst>
                <a:ext uri="{FF2B5EF4-FFF2-40B4-BE49-F238E27FC236}">
                  <a16:creationId xmlns:a16="http://schemas.microsoft.com/office/drawing/2014/main" id="{4429A70E-16E6-43AF-9968-12680A6EA19A}"/>
                </a:ext>
              </a:extLst>
            </p:cNvPr>
            <p:cNvSpPr txBox="1"/>
            <p:nvPr/>
          </p:nvSpPr>
          <p:spPr>
            <a:xfrm>
              <a:off x="99587" y="2388075"/>
              <a:ext cx="3929697" cy="615553"/>
            </a:xfrm>
            <a:prstGeom prst="rect">
              <a:avLst/>
            </a:prstGeom>
            <a:noFill/>
          </p:spPr>
          <p:txBody>
            <a:bodyPr wrap="square" rtlCol="0">
              <a:spAutoFit/>
            </a:bodyPr>
            <a:lstStyle/>
            <a:p>
              <a:pPr fontAlgn="b"/>
              <a:r>
                <a:rPr lang="es-MX" sz="1700" b="1" dirty="0">
                  <a:solidFill>
                    <a:schemeClr val="bg1"/>
                  </a:solidFill>
                </a:rPr>
                <a:t>R001</a:t>
              </a:r>
              <a:r>
                <a:rPr lang="es-MX" sz="1700" dirty="0">
                  <a:solidFill>
                    <a:schemeClr val="bg1"/>
                  </a:solidFill>
                </a:rPr>
                <a:t> - </a:t>
              </a:r>
              <a:r>
                <a:rPr lang="es-ES" sz="1700" dirty="0">
                  <a:solidFill>
                    <a:schemeClr val="bg1"/>
                  </a:solidFill>
                </a:rPr>
                <a:t>Universidad con sentido humanista y responsabilidad social</a:t>
              </a:r>
              <a:endParaRPr lang="es-MX" sz="1700" dirty="0">
                <a:solidFill>
                  <a:schemeClr val="bg1"/>
                </a:solidFill>
              </a:endParaRPr>
            </a:p>
          </p:txBody>
        </p:sp>
      </p:grpSp>
      <p:grpSp>
        <p:nvGrpSpPr>
          <p:cNvPr id="6" name="Grupo 5">
            <a:extLst>
              <a:ext uri="{FF2B5EF4-FFF2-40B4-BE49-F238E27FC236}">
                <a16:creationId xmlns:a16="http://schemas.microsoft.com/office/drawing/2014/main" id="{DC17ED3D-E5D0-4C35-84B3-483B5E6E1B4D}"/>
              </a:ext>
            </a:extLst>
          </p:cNvPr>
          <p:cNvGrpSpPr/>
          <p:nvPr/>
        </p:nvGrpSpPr>
        <p:grpSpPr>
          <a:xfrm>
            <a:off x="99587" y="2386963"/>
            <a:ext cx="3936639" cy="760491"/>
            <a:chOff x="96113" y="3364888"/>
            <a:chExt cx="3936639" cy="760491"/>
          </a:xfrm>
        </p:grpSpPr>
        <p:sp>
          <p:nvSpPr>
            <p:cNvPr id="33" name="Rectángulo 32">
              <a:extLst>
                <a:ext uri="{FF2B5EF4-FFF2-40B4-BE49-F238E27FC236}">
                  <a16:creationId xmlns:a16="http://schemas.microsoft.com/office/drawing/2014/main" id="{983FFAD5-34A1-4200-91C4-CB8A99C09323}"/>
                </a:ext>
              </a:extLst>
            </p:cNvPr>
            <p:cNvSpPr/>
            <p:nvPr/>
          </p:nvSpPr>
          <p:spPr>
            <a:xfrm>
              <a:off x="96113" y="3364888"/>
              <a:ext cx="3936639" cy="760491"/>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7" name="CuadroTexto 36">
              <a:extLst>
                <a:ext uri="{FF2B5EF4-FFF2-40B4-BE49-F238E27FC236}">
                  <a16:creationId xmlns:a16="http://schemas.microsoft.com/office/drawing/2014/main" id="{332B5EC2-409B-4B96-9A70-8181F9C7F190}"/>
                </a:ext>
              </a:extLst>
            </p:cNvPr>
            <p:cNvSpPr txBox="1"/>
            <p:nvPr/>
          </p:nvSpPr>
          <p:spPr>
            <a:xfrm>
              <a:off x="99587" y="3417904"/>
              <a:ext cx="3933164" cy="615553"/>
            </a:xfrm>
            <a:prstGeom prst="rect">
              <a:avLst/>
            </a:prstGeom>
            <a:noFill/>
          </p:spPr>
          <p:txBody>
            <a:bodyPr wrap="square" rtlCol="0">
              <a:spAutoFit/>
            </a:bodyPr>
            <a:lstStyle/>
            <a:p>
              <a:pPr fontAlgn="b"/>
              <a:r>
                <a:rPr lang="es-MX" sz="1700" b="1" dirty="0">
                  <a:solidFill>
                    <a:schemeClr val="bg1"/>
                  </a:solidFill>
                </a:rPr>
                <a:t>M001</a:t>
              </a:r>
              <a:r>
                <a:rPr lang="es-MX" sz="1700" dirty="0">
                  <a:solidFill>
                    <a:schemeClr val="bg1"/>
                  </a:solidFill>
                </a:rPr>
                <a:t> - </a:t>
              </a:r>
              <a:r>
                <a:rPr lang="es-ES" sz="1700" dirty="0">
                  <a:solidFill>
                    <a:schemeClr val="bg1"/>
                  </a:solidFill>
                </a:rPr>
                <a:t>Gestión eficiente y orientada a 		     resultados</a:t>
              </a:r>
              <a:endParaRPr lang="es-MX" sz="1700" dirty="0">
                <a:solidFill>
                  <a:schemeClr val="bg1"/>
                </a:solidFill>
              </a:endParaRPr>
            </a:p>
          </p:txBody>
        </p:sp>
      </p:grpSp>
      <p:grpSp>
        <p:nvGrpSpPr>
          <p:cNvPr id="9" name="Grupo 8">
            <a:extLst>
              <a:ext uri="{FF2B5EF4-FFF2-40B4-BE49-F238E27FC236}">
                <a16:creationId xmlns:a16="http://schemas.microsoft.com/office/drawing/2014/main" id="{1C0A8105-A17D-4C53-AFE5-9C6B2175FA27}"/>
              </a:ext>
            </a:extLst>
          </p:cNvPr>
          <p:cNvGrpSpPr/>
          <p:nvPr/>
        </p:nvGrpSpPr>
        <p:grpSpPr>
          <a:xfrm>
            <a:off x="96114" y="3358820"/>
            <a:ext cx="3936637" cy="1005127"/>
            <a:chOff x="96114" y="4399971"/>
            <a:chExt cx="3936637" cy="1005127"/>
          </a:xfrm>
        </p:grpSpPr>
        <p:sp>
          <p:nvSpPr>
            <p:cNvPr id="11" name="Rectángulo 10">
              <a:extLst>
                <a:ext uri="{FF2B5EF4-FFF2-40B4-BE49-F238E27FC236}">
                  <a16:creationId xmlns:a16="http://schemas.microsoft.com/office/drawing/2014/main" id="{78604C62-5229-43E1-BEAB-A5C62D13DCD5}"/>
                </a:ext>
              </a:extLst>
            </p:cNvPr>
            <p:cNvSpPr/>
            <p:nvPr/>
          </p:nvSpPr>
          <p:spPr>
            <a:xfrm>
              <a:off x="99587" y="4399971"/>
              <a:ext cx="3933164" cy="1005127"/>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8" name="CuadroTexto 37">
              <a:extLst>
                <a:ext uri="{FF2B5EF4-FFF2-40B4-BE49-F238E27FC236}">
                  <a16:creationId xmlns:a16="http://schemas.microsoft.com/office/drawing/2014/main" id="{846436DC-C006-4E7B-A65D-7F5F660960C1}"/>
                </a:ext>
              </a:extLst>
            </p:cNvPr>
            <p:cNvSpPr txBox="1"/>
            <p:nvPr/>
          </p:nvSpPr>
          <p:spPr>
            <a:xfrm>
              <a:off x="96114" y="4444354"/>
              <a:ext cx="3933164" cy="877163"/>
            </a:xfrm>
            <a:prstGeom prst="rect">
              <a:avLst/>
            </a:prstGeom>
            <a:noFill/>
          </p:spPr>
          <p:txBody>
            <a:bodyPr wrap="square" rtlCol="0">
              <a:spAutoFit/>
            </a:bodyPr>
            <a:lstStyle/>
            <a:p>
              <a:pPr fontAlgn="b"/>
              <a:r>
                <a:rPr lang="es-MX" sz="1700" b="1" dirty="0">
                  <a:solidFill>
                    <a:schemeClr val="bg1"/>
                  </a:solidFill>
                </a:rPr>
                <a:t>O001</a:t>
              </a:r>
              <a:r>
                <a:rPr lang="es-MX" sz="1700" dirty="0">
                  <a:solidFill>
                    <a:schemeClr val="bg1"/>
                  </a:solidFill>
                </a:rPr>
                <a:t> - </a:t>
              </a:r>
              <a:r>
                <a:rPr lang="es-ES" sz="1700" dirty="0">
                  <a:solidFill>
                    <a:schemeClr val="bg1"/>
                  </a:solidFill>
                </a:rPr>
                <a:t>Transparencia, Rendición de 	  	   	    Cuentas, Evaluación, Control 	 	 	    Interno y Fiscalización</a:t>
              </a:r>
              <a:endParaRPr lang="es-MX" sz="1700" dirty="0">
                <a:solidFill>
                  <a:schemeClr val="bg1"/>
                </a:solidFill>
              </a:endParaRPr>
            </a:p>
          </p:txBody>
        </p:sp>
      </p:grpSp>
      <p:sp>
        <p:nvSpPr>
          <p:cNvPr id="40" name="Rectángulo 39">
            <a:extLst>
              <a:ext uri="{FF2B5EF4-FFF2-40B4-BE49-F238E27FC236}">
                <a16:creationId xmlns:a16="http://schemas.microsoft.com/office/drawing/2014/main" id="{C87F4F8B-EE60-4082-8CE4-B63D321E4B9D}"/>
              </a:ext>
            </a:extLst>
          </p:cNvPr>
          <p:cNvSpPr/>
          <p:nvPr/>
        </p:nvSpPr>
        <p:spPr>
          <a:xfrm>
            <a:off x="3352362" y="6793329"/>
            <a:ext cx="5806137" cy="45719"/>
          </a:xfrm>
          <a:prstGeom prst="rect">
            <a:avLst/>
          </a:prstGeom>
          <a:solidFill>
            <a:srgbClr val="AC93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43" name="Rectángulo 42">
            <a:extLst>
              <a:ext uri="{FF2B5EF4-FFF2-40B4-BE49-F238E27FC236}">
                <a16:creationId xmlns:a16="http://schemas.microsoft.com/office/drawing/2014/main" id="{DC090300-A05E-4A6B-B488-BDFF2343AA51}"/>
              </a:ext>
            </a:extLst>
          </p:cNvPr>
          <p:cNvSpPr/>
          <p:nvPr/>
        </p:nvSpPr>
        <p:spPr>
          <a:xfrm>
            <a:off x="457199" y="228652"/>
            <a:ext cx="6796212" cy="369332"/>
          </a:xfrm>
          <a:prstGeom prst="rect">
            <a:avLst/>
          </a:prstGeom>
        </p:spPr>
        <p:txBody>
          <a:bodyPr wrap="square">
            <a:spAutoFit/>
          </a:bodyPr>
          <a:lstStyle/>
          <a:p>
            <a:r>
              <a:rPr lang="es-ES" dirty="0">
                <a:solidFill>
                  <a:srgbClr val="FFFFFF"/>
                </a:solidFill>
                <a:latin typeface="Raleway SemiBold"/>
                <a:cs typeface="Raleway SemiBold"/>
              </a:rPr>
              <a:t>PROCESOS DE GESTIÓN </a:t>
            </a:r>
            <a:r>
              <a:rPr lang="es-ES" dirty="0" err="1">
                <a:solidFill>
                  <a:srgbClr val="FFFFFF"/>
                </a:solidFill>
                <a:latin typeface="Raleway SemiBold"/>
                <a:cs typeface="Raleway SemiBold"/>
              </a:rPr>
              <a:t>G´s</a:t>
            </a:r>
            <a:r>
              <a:rPr lang="es-ES" dirty="0">
                <a:solidFill>
                  <a:srgbClr val="FFFFFF"/>
                </a:solidFill>
                <a:latin typeface="Raleway SemiBold"/>
                <a:cs typeface="Raleway SemiBold"/>
              </a:rPr>
              <a:t> / </a:t>
            </a:r>
            <a:r>
              <a:rPr lang="es-ES" dirty="0">
                <a:solidFill>
                  <a:srgbClr val="FFFFFF"/>
                </a:solidFill>
                <a:latin typeface="Raleway Regular"/>
                <a:cs typeface="Raleway SemiBold"/>
              </a:rPr>
              <a:t>Universidad de Guanajuato</a:t>
            </a:r>
            <a:endParaRPr lang="es-ES" dirty="0">
              <a:solidFill>
                <a:srgbClr val="FFFFFF"/>
              </a:solidFill>
              <a:latin typeface="Raleway Regular"/>
              <a:cs typeface="Raleway Regular"/>
            </a:endParaRPr>
          </a:p>
        </p:txBody>
      </p:sp>
      <p:sp>
        <p:nvSpPr>
          <p:cNvPr id="2" name="Flecha: hacia abajo 1">
            <a:extLst>
              <a:ext uri="{FF2B5EF4-FFF2-40B4-BE49-F238E27FC236}">
                <a16:creationId xmlns:a16="http://schemas.microsoft.com/office/drawing/2014/main" id="{BE8BF77D-830E-4949-80B1-FDD6027019E1}"/>
              </a:ext>
            </a:extLst>
          </p:cNvPr>
          <p:cNvSpPr/>
          <p:nvPr/>
        </p:nvSpPr>
        <p:spPr>
          <a:xfrm>
            <a:off x="6591558" y="1706595"/>
            <a:ext cx="661853" cy="545348"/>
          </a:xfrm>
          <a:prstGeom prst="downArrow">
            <a:avLst/>
          </a:prstGeom>
          <a:gradFill flip="none" rotWithShape="1">
            <a:gsLst>
              <a:gs pos="1000">
                <a:schemeClr val="bg2">
                  <a:lumMod val="25000"/>
                </a:schemeClr>
              </a:gs>
              <a:gs pos="48000">
                <a:schemeClr val="bg2">
                  <a:lumMod val="50000"/>
                </a:schemeClr>
              </a:gs>
              <a:gs pos="100000">
                <a:schemeClr val="bg2">
                  <a:lumMod val="25000"/>
                </a:schemeClr>
              </a:gs>
            </a:gsLst>
            <a:path path="circle">
              <a:fillToRect l="100000" t="100000"/>
            </a:path>
            <a:tileRect r="-100000" b="-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dirty="0"/>
          </a:p>
        </p:txBody>
      </p:sp>
      <p:sp>
        <p:nvSpPr>
          <p:cNvPr id="23" name="Flecha: hacia abajo 22">
            <a:extLst>
              <a:ext uri="{FF2B5EF4-FFF2-40B4-BE49-F238E27FC236}">
                <a16:creationId xmlns:a16="http://schemas.microsoft.com/office/drawing/2014/main" id="{FE6EFE9D-6AD3-4FF1-8B28-8C903F9C12F8}"/>
              </a:ext>
            </a:extLst>
          </p:cNvPr>
          <p:cNvSpPr/>
          <p:nvPr/>
        </p:nvSpPr>
        <p:spPr>
          <a:xfrm>
            <a:off x="1719684" y="1715837"/>
            <a:ext cx="661853" cy="545348"/>
          </a:xfrm>
          <a:prstGeom prst="downArrow">
            <a:avLst/>
          </a:prstGeom>
          <a:gradFill flip="none" rotWithShape="1">
            <a:gsLst>
              <a:gs pos="1000">
                <a:schemeClr val="bg2">
                  <a:lumMod val="25000"/>
                </a:schemeClr>
              </a:gs>
              <a:gs pos="48000">
                <a:schemeClr val="bg2">
                  <a:lumMod val="50000"/>
                </a:schemeClr>
              </a:gs>
              <a:gs pos="100000">
                <a:schemeClr val="bg2">
                  <a:lumMod val="25000"/>
                </a:schemeClr>
              </a:gs>
            </a:gsLst>
            <a:path path="circle">
              <a:fillToRect l="100000" t="100000"/>
            </a:path>
            <a:tileRect r="-100000" b="-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dirty="0"/>
          </a:p>
        </p:txBody>
      </p:sp>
      <p:grpSp>
        <p:nvGrpSpPr>
          <p:cNvPr id="26" name="Grupo 25">
            <a:extLst>
              <a:ext uri="{FF2B5EF4-FFF2-40B4-BE49-F238E27FC236}">
                <a16:creationId xmlns:a16="http://schemas.microsoft.com/office/drawing/2014/main" id="{58CC654D-7578-42EB-AA24-045D9C5535A1}"/>
              </a:ext>
            </a:extLst>
          </p:cNvPr>
          <p:cNvGrpSpPr/>
          <p:nvPr/>
        </p:nvGrpSpPr>
        <p:grpSpPr>
          <a:xfrm>
            <a:off x="4807386" y="4560676"/>
            <a:ext cx="4237024" cy="760491"/>
            <a:chOff x="4692990" y="1980500"/>
            <a:chExt cx="4224941" cy="760491"/>
          </a:xfrm>
        </p:grpSpPr>
        <p:sp>
          <p:nvSpPr>
            <p:cNvPr id="28" name="Rectángulo 27">
              <a:extLst>
                <a:ext uri="{FF2B5EF4-FFF2-40B4-BE49-F238E27FC236}">
                  <a16:creationId xmlns:a16="http://schemas.microsoft.com/office/drawing/2014/main" id="{0278D218-E577-43E2-BACD-3CFFB8ABCC75}"/>
                </a:ext>
              </a:extLst>
            </p:cNvPr>
            <p:cNvSpPr/>
            <p:nvPr/>
          </p:nvSpPr>
          <p:spPr>
            <a:xfrm>
              <a:off x="4692990" y="1980500"/>
              <a:ext cx="4224941" cy="760491"/>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9" name="CuadroTexto 28">
              <a:extLst>
                <a:ext uri="{FF2B5EF4-FFF2-40B4-BE49-F238E27FC236}">
                  <a16:creationId xmlns:a16="http://schemas.microsoft.com/office/drawing/2014/main" id="{64931DA2-3AD5-4CE2-908F-871A6397FEC0}"/>
                </a:ext>
              </a:extLst>
            </p:cNvPr>
            <p:cNvSpPr txBox="1"/>
            <p:nvPr/>
          </p:nvSpPr>
          <p:spPr>
            <a:xfrm>
              <a:off x="4692990" y="2045003"/>
              <a:ext cx="4224941" cy="630942"/>
            </a:xfrm>
            <a:prstGeom prst="rect">
              <a:avLst/>
            </a:prstGeom>
            <a:noFill/>
          </p:spPr>
          <p:txBody>
            <a:bodyPr wrap="square" rtlCol="0">
              <a:spAutoFit/>
            </a:bodyPr>
            <a:lstStyle/>
            <a:p>
              <a:r>
                <a:rPr lang="es-ES" sz="1700" b="1" dirty="0">
                  <a:solidFill>
                    <a:schemeClr val="accent6">
                      <a:lumMod val="75000"/>
                    </a:schemeClr>
                  </a:solidFill>
                </a:rPr>
                <a:t>GR001</a:t>
              </a:r>
              <a:r>
                <a:rPr lang="es-MX" sz="1700" b="1" dirty="0">
                  <a:solidFill>
                    <a:schemeClr val="accent6">
                      <a:lumMod val="75000"/>
                    </a:schemeClr>
                  </a:solidFill>
                </a:rPr>
                <a:t> </a:t>
              </a:r>
              <a:r>
                <a:rPr lang="es-MX" sz="1700" dirty="0">
                  <a:solidFill>
                    <a:schemeClr val="bg1"/>
                  </a:solidFill>
                </a:rPr>
                <a:t>- Gestión para la preservación de los Derechos Humanos y el Medio Ambiente</a:t>
              </a:r>
              <a:endParaRPr lang="es-ES" sz="1700" dirty="0">
                <a:solidFill>
                  <a:schemeClr val="bg1"/>
                </a:solidFill>
              </a:endParaRPr>
            </a:p>
          </p:txBody>
        </p:sp>
      </p:grpSp>
      <p:sp>
        <p:nvSpPr>
          <p:cNvPr id="12" name="CuadroTexto 11">
            <a:extLst>
              <a:ext uri="{FF2B5EF4-FFF2-40B4-BE49-F238E27FC236}">
                <a16:creationId xmlns:a16="http://schemas.microsoft.com/office/drawing/2014/main" id="{1E46C441-A030-4261-9013-D3C35E873C74}"/>
              </a:ext>
            </a:extLst>
          </p:cNvPr>
          <p:cNvSpPr txBox="1"/>
          <p:nvPr/>
        </p:nvSpPr>
        <p:spPr>
          <a:xfrm>
            <a:off x="226336" y="6147303"/>
            <a:ext cx="8573632" cy="461665"/>
          </a:xfrm>
          <a:prstGeom prst="rect">
            <a:avLst/>
          </a:prstGeom>
          <a:noFill/>
        </p:spPr>
        <p:txBody>
          <a:bodyPr wrap="square" rtlCol="0">
            <a:spAutoFit/>
          </a:bodyPr>
          <a:lstStyle/>
          <a:p>
            <a:r>
              <a:rPr lang="es-MX" sz="1200" b="1" dirty="0"/>
              <a:t>*Nota: </a:t>
            </a:r>
            <a:r>
              <a:rPr lang="es-MX" sz="1200" dirty="0"/>
              <a:t>Pendiente de asignar número consecutivo al Proceso de Gestión </a:t>
            </a:r>
            <a:r>
              <a:rPr lang="es-ES" sz="1200" dirty="0">
                <a:solidFill>
                  <a:schemeClr val="accent6">
                    <a:lumMod val="75000"/>
                  </a:schemeClr>
                </a:solidFill>
              </a:rPr>
              <a:t>GR001</a:t>
            </a:r>
            <a:r>
              <a:rPr lang="es-MX" sz="1200" dirty="0"/>
              <a:t> en el Sistema de Evaluación al Desempeño, por parte de la SFIyA. </a:t>
            </a:r>
          </a:p>
        </p:txBody>
      </p:sp>
    </p:spTree>
    <p:extLst>
      <p:ext uri="{BB962C8B-B14F-4D97-AF65-F5344CB8AC3E}">
        <p14:creationId xmlns:p14="http://schemas.microsoft.com/office/powerpoint/2010/main" val="2980497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A6030743-7ECF-47DB-91A9-F8924DF7F107}"/>
              </a:ext>
            </a:extLst>
          </p:cNvPr>
          <p:cNvGraphicFramePr>
            <a:graphicFrameLocks noGrp="1"/>
          </p:cNvGraphicFramePr>
          <p:nvPr>
            <p:ph idx="1"/>
          </p:nvPr>
        </p:nvGraphicFramePr>
        <p:xfrm>
          <a:off x="415195" y="2698441"/>
          <a:ext cx="8157171" cy="3930907"/>
        </p:xfrm>
        <a:graphic>
          <a:graphicData uri="http://schemas.openxmlformats.org/drawingml/2006/table">
            <a:tbl>
              <a:tblPr firstCol="1">
                <a:tableStyleId>{5C22544A-7EE6-4342-B048-85BDC9FD1C3A}</a:tableStyleId>
              </a:tblPr>
              <a:tblGrid>
                <a:gridCol w="1178104">
                  <a:extLst>
                    <a:ext uri="{9D8B030D-6E8A-4147-A177-3AD203B41FA5}">
                      <a16:colId xmlns:a16="http://schemas.microsoft.com/office/drawing/2014/main" val="1295973356"/>
                    </a:ext>
                  </a:extLst>
                </a:gridCol>
                <a:gridCol w="6979067">
                  <a:extLst>
                    <a:ext uri="{9D8B030D-6E8A-4147-A177-3AD203B41FA5}">
                      <a16:colId xmlns:a16="http://schemas.microsoft.com/office/drawing/2014/main" val="4786691"/>
                    </a:ext>
                  </a:extLst>
                </a:gridCol>
              </a:tblGrid>
              <a:tr h="567048">
                <a:tc>
                  <a:txBody>
                    <a:bodyPr/>
                    <a:lstStyle/>
                    <a:p>
                      <a:pPr marL="85725" indent="0" algn="l" fontAlgn="ctr"/>
                      <a:r>
                        <a:rPr lang="es-MX" sz="1450" u="none" strike="noStrike" dirty="0">
                          <a:effectLst/>
                        </a:rPr>
                        <a:t>Problema</a:t>
                      </a:r>
                      <a:endParaRPr lang="es-MX" sz="1450" b="1" i="0" u="none" strike="noStrike" dirty="0">
                        <a:solidFill>
                          <a:srgbClr val="000000"/>
                        </a:solidFill>
                        <a:effectLst/>
                        <a:latin typeface="Calibri" panose="020F0502020204030204" pitchFamily="34" charset="0"/>
                      </a:endParaRPr>
                    </a:p>
                  </a:txBody>
                  <a:tcPr marL="0" marR="0" marT="0" marB="0" anchor="ctr">
                    <a:lnT w="12700" cmpd="sng">
                      <a:noFill/>
                    </a:lnT>
                    <a:solidFill>
                      <a:schemeClr val="tx2">
                        <a:lumMod val="50000"/>
                      </a:schemeClr>
                    </a:solidFill>
                  </a:tcPr>
                </a:tc>
                <a:tc>
                  <a:txBody>
                    <a:bodyPr/>
                    <a:lstStyle/>
                    <a:p>
                      <a:pPr algn="l" fontAlgn="ctr"/>
                      <a:r>
                        <a:rPr lang="es-ES" sz="1450" b="0" i="0" u="none" strike="noStrike" dirty="0">
                          <a:solidFill>
                            <a:srgbClr val="000000"/>
                          </a:solidFill>
                          <a:effectLst/>
                          <a:latin typeface="Calibri" panose="020F0502020204030204" pitchFamily="34" charset="0"/>
                        </a:rPr>
                        <a:t>Baja proporción de la comunidad universitaria y de la sociedad accede y fomenta el aprecio por las manifestaciones artísticas y culturales, y participa en actividades de educación continua</a:t>
                      </a:r>
                    </a:p>
                  </a:txBody>
                  <a:tcPr marL="0" marR="0" marT="0" marB="0" anchor="ctr">
                    <a:lnT w="12700" cmpd="sng">
                      <a:noFill/>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397584391"/>
                  </a:ext>
                </a:extLst>
              </a:tr>
              <a:tr h="756064">
                <a:tc>
                  <a:txBody>
                    <a:bodyPr/>
                    <a:lstStyle/>
                    <a:p>
                      <a:pPr marL="85725" indent="0" algn="l" fontAlgn="ctr"/>
                      <a:r>
                        <a:rPr lang="es-MX" sz="1450" u="none" strike="noStrike" dirty="0">
                          <a:effectLst/>
                        </a:rPr>
                        <a:t>Fin</a:t>
                      </a:r>
                      <a:endParaRPr lang="es-MX" sz="1450" b="1" i="0" u="none" strike="noStrike" dirty="0">
                        <a:solidFill>
                          <a:srgbClr val="000000"/>
                        </a:solidFill>
                        <a:effectLst/>
                        <a:latin typeface="Calibri" panose="020F0502020204030204" pitchFamily="34" charset="0"/>
                      </a:endParaRPr>
                    </a:p>
                  </a:txBody>
                  <a:tcPr marL="0" marR="0" marT="0" marB="0" anchor="ctr">
                    <a:solidFill>
                      <a:schemeClr val="tx2">
                        <a:lumMod val="50000"/>
                      </a:schemeClr>
                    </a:solidFill>
                  </a:tcPr>
                </a:tc>
                <a:tc>
                  <a:txBody>
                    <a:bodyPr/>
                    <a:lstStyle/>
                    <a:p>
                      <a:pPr algn="l" fontAlgn="ctr"/>
                      <a:r>
                        <a:rPr lang="es-ES" sz="1450" b="0" i="0" u="none" strike="noStrike" dirty="0">
                          <a:solidFill>
                            <a:srgbClr val="000000"/>
                          </a:solidFill>
                          <a:effectLst/>
                          <a:latin typeface="Calibri" panose="020F0502020204030204" pitchFamily="34" charset="0"/>
                        </a:rPr>
                        <a:t>Contribuir a la extensión de la cultura y del conocimiento hacia la sociedad guanajuatense, mediante el incremento de la proporción de la comunidad universitaria y de la sociedad que accede y fomenta las manifestaciones artísticas y culturales, y participa en actividades de educación continua.</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188141463"/>
                  </a:ext>
                </a:extLst>
              </a:tr>
              <a:tr h="586832">
                <a:tc>
                  <a:txBody>
                    <a:bodyPr/>
                    <a:lstStyle/>
                    <a:p>
                      <a:pPr marL="85725" indent="0" algn="l" fontAlgn="ctr"/>
                      <a:r>
                        <a:rPr lang="es-MX" sz="1450" u="none" strike="noStrike" dirty="0">
                          <a:effectLst/>
                        </a:rPr>
                        <a:t>Propósito</a:t>
                      </a:r>
                      <a:endParaRPr lang="es-MX" sz="1450" b="1" i="0" u="none" strike="noStrike" dirty="0">
                        <a:solidFill>
                          <a:srgbClr val="000000"/>
                        </a:solidFill>
                        <a:effectLst/>
                        <a:latin typeface="Calibri" panose="020F0502020204030204" pitchFamily="34" charset="0"/>
                      </a:endParaRPr>
                    </a:p>
                  </a:txBody>
                  <a:tcPr marL="0" marR="0" marT="0" marB="0" anchor="ctr">
                    <a:solidFill>
                      <a:schemeClr val="tx2">
                        <a:lumMod val="50000"/>
                      </a:schemeClr>
                    </a:solidFill>
                  </a:tcPr>
                </a:tc>
                <a:tc>
                  <a:txBody>
                    <a:bodyPr/>
                    <a:lstStyle/>
                    <a:p>
                      <a:pPr algn="l" fontAlgn="ctr"/>
                      <a:r>
                        <a:rPr lang="es-ES" sz="1450" b="0" i="0" u="none" strike="noStrike" dirty="0">
                          <a:solidFill>
                            <a:srgbClr val="000000"/>
                          </a:solidFill>
                          <a:effectLst/>
                          <a:latin typeface="Calibri" panose="020F0502020204030204" pitchFamily="34" charset="0"/>
                        </a:rPr>
                        <a:t>La comunidad universitaria y de la sociedad que accede y fomenta las manifestaciones artísticas y culturales, y participa en actividades de educación continua, es incrementada.</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54159098"/>
                  </a:ext>
                </a:extLst>
              </a:tr>
              <a:tr h="155897">
                <a:tc rowSpan="5">
                  <a:txBody>
                    <a:bodyPr/>
                    <a:lstStyle/>
                    <a:p>
                      <a:pPr marL="85725" indent="0" algn="l" fontAlgn="ctr"/>
                      <a:r>
                        <a:rPr lang="es-MX" sz="1450" u="none" strike="noStrike" dirty="0">
                          <a:solidFill>
                            <a:schemeClr val="bg1"/>
                          </a:solidFill>
                          <a:effectLst/>
                        </a:rPr>
                        <a:t>Componente</a:t>
                      </a:r>
                      <a:endParaRPr lang="es-MX" sz="1450" b="1" i="0" u="none" strike="noStrike" dirty="0">
                        <a:solidFill>
                          <a:schemeClr val="bg1"/>
                        </a:solidFill>
                        <a:effectLst/>
                        <a:latin typeface="Calibri" panose="020F0502020204030204" pitchFamily="34" charset="0"/>
                      </a:endParaRPr>
                    </a:p>
                  </a:txBody>
                  <a:tcPr marL="0" marR="0" marT="0" marB="0" anchor="ctr">
                    <a:solidFill>
                      <a:schemeClr val="tx2">
                        <a:lumMod val="50000"/>
                      </a:schemeClr>
                    </a:solidFill>
                  </a:tcPr>
                </a:tc>
                <a:tc>
                  <a:txBody>
                    <a:bodyPr/>
                    <a:lstStyle/>
                    <a:p>
                      <a:pPr algn="l" fontAlgn="ctr"/>
                      <a:r>
                        <a:rPr lang="es-ES" sz="1450" b="0" i="0" u="none" strike="noStrike" dirty="0">
                          <a:solidFill>
                            <a:srgbClr val="000000"/>
                          </a:solidFill>
                          <a:effectLst/>
                          <a:latin typeface="Calibri" panose="020F0502020204030204" pitchFamily="34" charset="0"/>
                        </a:rPr>
                        <a:t>C1. Talleres de formación artística impartidos en las sedes universitarias  de la UG</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046847829"/>
                  </a:ext>
                </a:extLst>
              </a:tr>
              <a:tr h="250355">
                <a:tc vMerge="1">
                  <a:txBody>
                    <a:bodyPr/>
                    <a:lstStyle/>
                    <a:p>
                      <a:pPr algn="l" fontAlgn="ctr"/>
                      <a:endParaRPr lang="es-MX" sz="14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450" b="0" i="0" u="none" strike="noStrike" dirty="0">
                          <a:solidFill>
                            <a:srgbClr val="000000"/>
                          </a:solidFill>
                          <a:effectLst/>
                          <a:latin typeface="Calibri" panose="020F0502020204030204" pitchFamily="34" charset="0"/>
                        </a:rPr>
                        <a:t>C2. Eventos artísticos y culturales de alto impacto social de la UG presentados a la población.</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911997193"/>
                  </a:ext>
                </a:extLst>
              </a:tr>
              <a:tr h="398353">
                <a:tc vMerge="1">
                  <a:txBody>
                    <a:bodyPr/>
                    <a:lstStyle/>
                    <a:p>
                      <a:pPr algn="l" fontAlgn="ctr"/>
                      <a:endParaRPr lang="es-MX" sz="14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450" b="0" i="0" u="none" strike="noStrike" dirty="0">
                          <a:solidFill>
                            <a:srgbClr val="000000"/>
                          </a:solidFill>
                          <a:effectLst/>
                          <a:latin typeface="Calibri" panose="020F0502020204030204" pitchFamily="34" charset="0"/>
                        </a:rPr>
                        <a:t>C3. Infraestructura y equipamiento implementados para el desarrollo de eventos culturales y artísticos.</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886787754"/>
                  </a:ext>
                </a:extLst>
              </a:tr>
              <a:tr h="297557">
                <a:tc vMerge="1">
                  <a:txBody>
                    <a:bodyPr/>
                    <a:lstStyle/>
                    <a:p>
                      <a:pPr algn="l" fontAlgn="ctr"/>
                      <a:endParaRPr lang="es-MX" sz="14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450" b="0" i="0" u="none" strike="noStrike" dirty="0">
                          <a:solidFill>
                            <a:schemeClr val="tx1"/>
                          </a:solidFill>
                          <a:effectLst/>
                          <a:latin typeface="Calibri" panose="020F0502020204030204" pitchFamily="34" charset="0"/>
                        </a:rPr>
                        <a:t>C4. Servicios de producción y publicación de productos editoriales de la Universidad otorgados.</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944680867"/>
                  </a:ext>
                </a:extLst>
              </a:tr>
              <a:tr h="249851">
                <a:tc vMerge="1">
                  <a:txBody>
                    <a:bodyPr/>
                    <a:lstStyle/>
                    <a:p>
                      <a:pPr algn="l" fontAlgn="ctr"/>
                      <a:endParaRPr lang="es-MX" sz="14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450" b="0" i="0" u="none" strike="noStrike" dirty="0">
                          <a:solidFill>
                            <a:srgbClr val="000000"/>
                          </a:solidFill>
                          <a:effectLst/>
                          <a:latin typeface="Calibri" panose="020F0502020204030204" pitchFamily="34" charset="0"/>
                        </a:rPr>
                        <a:t>C5. Servicios de educación continua impartidos a la sociedad en las sedes universitarias de la UG.</a:t>
                      </a:r>
                    </a:p>
                  </a:txBody>
                  <a:tcPr marL="0" marR="0" marT="0" marB="0" anchor="ctr">
                    <a:lnT w="12700" cap="flat" cmpd="sng" algn="ctr">
                      <a:solidFill>
                        <a:schemeClr val="accent1">
                          <a:lumMod val="75000"/>
                        </a:schemeClr>
                      </a:solidFill>
                      <a:prstDash val="solid"/>
                      <a:round/>
                      <a:headEnd type="none" w="med" len="med"/>
                      <a:tailEnd type="none" w="med" len="med"/>
                    </a:lnT>
                    <a:solidFill>
                      <a:schemeClr val="bg2"/>
                    </a:solidFill>
                  </a:tcPr>
                </a:tc>
                <a:extLst>
                  <a:ext uri="{0D108BD9-81ED-4DB2-BD59-A6C34878D82A}">
                    <a16:rowId xmlns:a16="http://schemas.microsoft.com/office/drawing/2014/main" val="3426723100"/>
                  </a:ext>
                </a:extLst>
              </a:tr>
            </a:tbl>
          </a:graphicData>
        </a:graphic>
      </p:graphicFrame>
      <p:sp>
        <p:nvSpPr>
          <p:cNvPr id="5" name="Rectángulo 4">
            <a:extLst>
              <a:ext uri="{FF2B5EF4-FFF2-40B4-BE49-F238E27FC236}">
                <a16:creationId xmlns:a16="http://schemas.microsoft.com/office/drawing/2014/main" id="{2079B703-8AFD-4987-B65C-2BB2119F815E}"/>
              </a:ext>
            </a:extLst>
          </p:cNvPr>
          <p:cNvSpPr/>
          <p:nvPr/>
        </p:nvSpPr>
        <p:spPr>
          <a:xfrm>
            <a:off x="325925" y="930629"/>
            <a:ext cx="8157172" cy="36933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E08A63E1-A9FF-4740-ABD2-CFB39B688701}"/>
              </a:ext>
            </a:extLst>
          </p:cNvPr>
          <p:cNvSpPr txBox="1"/>
          <p:nvPr/>
        </p:nvSpPr>
        <p:spPr>
          <a:xfrm>
            <a:off x="325924" y="920708"/>
            <a:ext cx="7713553" cy="369332"/>
          </a:xfrm>
          <a:prstGeom prst="rect">
            <a:avLst/>
          </a:prstGeom>
          <a:noFill/>
        </p:spPr>
        <p:txBody>
          <a:bodyPr wrap="square" rtlCol="0">
            <a:spAutoFit/>
          </a:bodyPr>
          <a:lstStyle/>
          <a:p>
            <a:r>
              <a:rPr lang="es-ES" b="1" dirty="0">
                <a:solidFill>
                  <a:schemeClr val="bg1"/>
                </a:solidFill>
              </a:rPr>
              <a:t>E035 </a:t>
            </a:r>
            <a:r>
              <a:rPr lang="es-ES" dirty="0">
                <a:solidFill>
                  <a:schemeClr val="bg1"/>
                </a:solidFill>
              </a:rPr>
              <a:t>- Extensión del conocimiento, arte y cultura</a:t>
            </a:r>
          </a:p>
        </p:txBody>
      </p:sp>
      <p:sp>
        <p:nvSpPr>
          <p:cNvPr id="8" name="Elipse 7">
            <a:extLst>
              <a:ext uri="{FF2B5EF4-FFF2-40B4-BE49-F238E27FC236}">
                <a16:creationId xmlns:a16="http://schemas.microsoft.com/office/drawing/2014/main" id="{83E067AE-5DD3-4408-8253-9BF1F2B869C9}"/>
              </a:ext>
            </a:extLst>
          </p:cNvPr>
          <p:cNvSpPr/>
          <p:nvPr/>
        </p:nvSpPr>
        <p:spPr>
          <a:xfrm>
            <a:off x="8598218" y="919635"/>
            <a:ext cx="369332" cy="369332"/>
          </a:xfrm>
          <a:prstGeom prst="ellipse">
            <a:avLst/>
          </a:prstGeom>
          <a:solidFill>
            <a:srgbClr val="A1894F"/>
          </a:solidFill>
          <a:ln w="12700">
            <a:solidFill>
              <a:schemeClr val="tx2">
                <a:lumMod val="5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1</a:t>
            </a:r>
          </a:p>
        </p:txBody>
      </p:sp>
      <p:graphicFrame>
        <p:nvGraphicFramePr>
          <p:cNvPr id="9" name="Diagrama 8">
            <a:extLst>
              <a:ext uri="{FF2B5EF4-FFF2-40B4-BE49-F238E27FC236}">
                <a16:creationId xmlns:a16="http://schemas.microsoft.com/office/drawing/2014/main" id="{10EAE55F-E641-4DD5-B88C-F8D59458A8E0}"/>
              </a:ext>
            </a:extLst>
          </p:cNvPr>
          <p:cNvGraphicFramePr/>
          <p:nvPr/>
        </p:nvGraphicFramePr>
        <p:xfrm>
          <a:off x="785122" y="1488945"/>
          <a:ext cx="7417318" cy="871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10">
            <a:extLst>
              <a:ext uri="{FF2B5EF4-FFF2-40B4-BE49-F238E27FC236}">
                <a16:creationId xmlns:a16="http://schemas.microsoft.com/office/drawing/2014/main" id="{1255E41B-2228-437D-A8DF-BEDDEDB4A341}"/>
              </a:ext>
            </a:extLst>
          </p:cNvPr>
          <p:cNvSpPr/>
          <p:nvPr/>
        </p:nvSpPr>
        <p:spPr>
          <a:xfrm>
            <a:off x="457199" y="228652"/>
            <a:ext cx="6259523" cy="369332"/>
          </a:xfrm>
          <a:prstGeom prst="rect">
            <a:avLst/>
          </a:prstGeom>
        </p:spPr>
        <p:txBody>
          <a:bodyPr wrap="square">
            <a:spAutoFit/>
          </a:bodyPr>
          <a:lstStyle/>
          <a:p>
            <a:r>
              <a:rPr lang="es-ES" dirty="0">
                <a:solidFill>
                  <a:srgbClr val="FFFFFF"/>
                </a:solidFill>
                <a:latin typeface="Raleway SemiBold"/>
                <a:cs typeface="Raleway SemiBold"/>
              </a:rPr>
              <a:t>PROGRAMA PRESUPESTARIO/ </a:t>
            </a:r>
            <a:r>
              <a:rPr lang="es-ES" dirty="0">
                <a:solidFill>
                  <a:srgbClr val="FFFFFF"/>
                </a:solidFill>
                <a:latin typeface="Raleway Regular"/>
                <a:cs typeface="Raleway SemiBold"/>
              </a:rPr>
              <a:t>Objetivos</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231310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A6030743-7ECF-47DB-91A9-F8924DF7F107}"/>
              </a:ext>
            </a:extLst>
          </p:cNvPr>
          <p:cNvGraphicFramePr>
            <a:graphicFrameLocks noGrp="1"/>
          </p:cNvGraphicFramePr>
          <p:nvPr>
            <p:ph idx="1"/>
          </p:nvPr>
        </p:nvGraphicFramePr>
        <p:xfrm>
          <a:off x="325926" y="2524360"/>
          <a:ext cx="8157172" cy="3977640"/>
        </p:xfrm>
        <a:graphic>
          <a:graphicData uri="http://schemas.openxmlformats.org/drawingml/2006/table">
            <a:tbl>
              <a:tblPr firstCol="1">
                <a:tableStyleId>{5C22544A-7EE6-4342-B048-85BDC9FD1C3A}</a:tableStyleId>
              </a:tblPr>
              <a:tblGrid>
                <a:gridCol w="1552397">
                  <a:extLst>
                    <a:ext uri="{9D8B030D-6E8A-4147-A177-3AD203B41FA5}">
                      <a16:colId xmlns:a16="http://schemas.microsoft.com/office/drawing/2014/main" val="1295973356"/>
                    </a:ext>
                  </a:extLst>
                </a:gridCol>
                <a:gridCol w="6604775">
                  <a:extLst>
                    <a:ext uri="{9D8B030D-6E8A-4147-A177-3AD203B41FA5}">
                      <a16:colId xmlns:a16="http://schemas.microsoft.com/office/drawing/2014/main" val="4786691"/>
                    </a:ext>
                  </a:extLst>
                </a:gridCol>
              </a:tblGrid>
              <a:tr h="567048">
                <a:tc>
                  <a:txBody>
                    <a:bodyPr/>
                    <a:lstStyle/>
                    <a:p>
                      <a:pPr marL="85725" indent="0" algn="l" defTabSz="457200" rtl="0" eaLnBrk="1" fontAlgn="ctr" latinLnBrk="0" hangingPunct="1"/>
                      <a:r>
                        <a:rPr lang="es-MX" sz="1450" b="1" u="none" strike="noStrike" kern="1200" dirty="0">
                          <a:solidFill>
                            <a:schemeClr val="lt1"/>
                          </a:solidFill>
                          <a:effectLst/>
                          <a:latin typeface="+mn-lt"/>
                          <a:ea typeface="+mn-ea"/>
                          <a:cs typeface="+mn-cs"/>
                        </a:rPr>
                        <a:t>Problema</a:t>
                      </a:r>
                    </a:p>
                  </a:txBody>
                  <a:tcPr marL="0" marR="0" marT="0" marB="0" anchor="ctr">
                    <a:solidFill>
                      <a:schemeClr val="tx2">
                        <a:lumMod val="50000"/>
                      </a:schemeClr>
                    </a:solidFill>
                  </a:tcPr>
                </a:tc>
                <a:tc>
                  <a:txBody>
                    <a:bodyPr/>
                    <a:lstStyle/>
                    <a:p>
                      <a:pPr algn="l" fontAlgn="ctr"/>
                      <a:r>
                        <a:rPr lang="es-ES" sz="1450" b="0" i="0" u="none" strike="noStrike" dirty="0">
                          <a:solidFill>
                            <a:srgbClr val="000000"/>
                          </a:solidFill>
                          <a:effectLst/>
                          <a:latin typeface="+mj-lt"/>
                        </a:rPr>
                        <a:t>Una baja proporción de investigaciones, tecnologías e innovaciones desarrolladas por profesores y estudiantes de la Universidad de Guanajuato, responden y se aplican conforme a las demandas y necesidades de los diferentes sectores en el Estado de Guanajuato.</a:t>
                      </a:r>
                    </a:p>
                  </a:txBody>
                  <a:tcPr marL="0" marR="0" marT="0" marB="0" anchor="ctr">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397584391"/>
                  </a:ext>
                </a:extLst>
              </a:tr>
              <a:tr h="756064">
                <a:tc>
                  <a:txBody>
                    <a:bodyPr/>
                    <a:lstStyle/>
                    <a:p>
                      <a:pPr marL="85725" indent="0" algn="l" defTabSz="457200" rtl="0" eaLnBrk="1" fontAlgn="ctr" latinLnBrk="0" hangingPunct="1"/>
                      <a:r>
                        <a:rPr lang="es-MX" sz="1450" b="1" u="none" strike="noStrike" kern="1200" dirty="0">
                          <a:solidFill>
                            <a:schemeClr val="lt1"/>
                          </a:solidFill>
                          <a:effectLst/>
                          <a:latin typeface="+mn-lt"/>
                          <a:ea typeface="+mn-ea"/>
                          <a:cs typeface="+mn-cs"/>
                        </a:rPr>
                        <a:t>Fin</a:t>
                      </a:r>
                    </a:p>
                  </a:txBody>
                  <a:tcPr marL="0" marR="0" marT="0" marB="0" anchor="ctr">
                    <a:solidFill>
                      <a:schemeClr val="tx2">
                        <a:lumMod val="50000"/>
                      </a:schemeClr>
                    </a:solidFill>
                  </a:tcPr>
                </a:tc>
                <a:tc>
                  <a:txBody>
                    <a:bodyPr/>
                    <a:lstStyle/>
                    <a:p>
                      <a:pPr algn="l" fontAlgn="ctr"/>
                      <a:r>
                        <a:rPr lang="es-ES" sz="1450" b="0" i="0" u="none" strike="noStrike" dirty="0">
                          <a:solidFill>
                            <a:srgbClr val="000000"/>
                          </a:solidFill>
                          <a:effectLst/>
                          <a:latin typeface="+mj-lt"/>
                        </a:rPr>
                        <a:t>Contribuir a la construcción de una sociedad del conocimiento, mediante investigaciones, tecnologías e innovaciones desarrolladas por profesores y estudiantes de la UG, que responden y se aplican atendiendo las demandas y necesidades de los diferentes sectores en el estado de Guanajuato.</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188141463"/>
                  </a:ext>
                </a:extLst>
              </a:tr>
              <a:tr h="586832">
                <a:tc>
                  <a:txBody>
                    <a:bodyPr/>
                    <a:lstStyle/>
                    <a:p>
                      <a:pPr marL="85725" indent="0" algn="l" defTabSz="457200" rtl="0" eaLnBrk="1" fontAlgn="ctr" latinLnBrk="0" hangingPunct="1"/>
                      <a:r>
                        <a:rPr lang="es-MX" sz="1450" b="1" u="none" strike="noStrike" kern="1200" dirty="0">
                          <a:solidFill>
                            <a:schemeClr val="lt1"/>
                          </a:solidFill>
                          <a:effectLst/>
                          <a:latin typeface="+mn-lt"/>
                          <a:ea typeface="+mn-ea"/>
                          <a:cs typeface="+mn-cs"/>
                        </a:rPr>
                        <a:t>Propósito</a:t>
                      </a:r>
                    </a:p>
                  </a:txBody>
                  <a:tcPr marL="0" marR="0" marT="0" marB="0" anchor="ctr">
                    <a:solidFill>
                      <a:schemeClr val="tx2">
                        <a:lumMod val="50000"/>
                      </a:schemeClr>
                    </a:solidFill>
                  </a:tcPr>
                </a:tc>
                <a:tc>
                  <a:txBody>
                    <a:bodyPr/>
                    <a:lstStyle/>
                    <a:p>
                      <a:pPr algn="l" fontAlgn="ctr"/>
                      <a:r>
                        <a:rPr lang="es-ES" sz="1450" b="0" i="0" u="none" strike="noStrike" dirty="0">
                          <a:solidFill>
                            <a:srgbClr val="000000"/>
                          </a:solidFill>
                          <a:effectLst/>
                          <a:latin typeface="+mj-lt"/>
                        </a:rPr>
                        <a:t>Las investigaciones, tecnologías e innovaciones desarrolladas por profesores y estudiantes de la UG, responden y se aplican atendiendo las demandas y necesidades de los diferentes sectores en el Estado de Guanajuato.</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54159098"/>
                  </a:ext>
                </a:extLst>
              </a:tr>
              <a:tr h="131349">
                <a:tc rowSpan="4">
                  <a:txBody>
                    <a:bodyPr/>
                    <a:lstStyle/>
                    <a:p>
                      <a:pPr marL="85725" indent="0" algn="l" defTabSz="457200" rtl="0" eaLnBrk="1" fontAlgn="ctr" latinLnBrk="0" hangingPunct="1"/>
                      <a:r>
                        <a:rPr lang="es-MX" sz="1450" b="1" u="none" strike="noStrike" kern="1200" dirty="0">
                          <a:solidFill>
                            <a:schemeClr val="lt1"/>
                          </a:solidFill>
                          <a:effectLst/>
                          <a:latin typeface="+mn-lt"/>
                          <a:ea typeface="+mn-ea"/>
                          <a:cs typeface="+mn-cs"/>
                        </a:rPr>
                        <a:t>Componente</a:t>
                      </a:r>
                    </a:p>
                  </a:txBody>
                  <a:tcPr marL="0" marR="0" marT="0" marB="0" anchor="ctr">
                    <a:solidFill>
                      <a:schemeClr val="tx2">
                        <a:lumMod val="50000"/>
                      </a:schemeClr>
                    </a:solidFill>
                  </a:tcPr>
                </a:tc>
                <a:tc>
                  <a:txBody>
                    <a:bodyPr/>
                    <a:lstStyle/>
                    <a:p>
                      <a:pPr algn="l" fontAlgn="ctr"/>
                      <a:r>
                        <a:rPr lang="es-ES" sz="1450" b="0" i="0" u="none" strike="noStrike" dirty="0">
                          <a:solidFill>
                            <a:srgbClr val="000000"/>
                          </a:solidFill>
                          <a:effectLst/>
                          <a:latin typeface="+mj-lt"/>
                        </a:rPr>
                        <a:t>C1. Avances científicos y tecnológicos difundidos por la Universidad de Guanajuato.</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046847829"/>
                  </a:ext>
                </a:extLst>
              </a:tr>
              <a:tr h="353989">
                <a:tc vMerge="1">
                  <a:txBody>
                    <a:bodyPr/>
                    <a:lstStyle/>
                    <a:p>
                      <a:pPr algn="l" fontAlgn="ctr"/>
                      <a:endParaRPr lang="es-MX" sz="14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MX" sz="1450" b="0" i="0" u="none" strike="noStrike" dirty="0">
                          <a:solidFill>
                            <a:srgbClr val="000000"/>
                          </a:solidFill>
                          <a:effectLst/>
                          <a:latin typeface="+mj-lt"/>
                        </a:rPr>
                        <a:t>C2. Investigadores formados en Programas Educativos de Posgrado de calidad, acreditados nacional e internacionalmente.</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911997193"/>
                  </a:ext>
                </a:extLst>
              </a:tr>
              <a:tr h="292275">
                <a:tc vMerge="1">
                  <a:txBody>
                    <a:bodyPr/>
                    <a:lstStyle/>
                    <a:p>
                      <a:pPr algn="l" fontAlgn="ctr"/>
                      <a:endParaRPr lang="es-MX" sz="14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450" b="0" i="0" u="none" strike="noStrike" dirty="0">
                          <a:solidFill>
                            <a:srgbClr val="000000"/>
                          </a:solidFill>
                          <a:effectLst/>
                          <a:latin typeface="+mj-lt"/>
                        </a:rPr>
                        <a:t>C3. Proyectos de Investigación desarrollados con calidad por los Investigadores de prestigio y Cuerpos Académicos Consolidados.</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886787754"/>
                  </a:ext>
                </a:extLst>
              </a:tr>
              <a:tr h="266774">
                <a:tc vMerge="1">
                  <a:txBody>
                    <a:bodyPr/>
                    <a:lstStyle/>
                    <a:p>
                      <a:pPr algn="l" fontAlgn="ctr"/>
                      <a:endParaRPr lang="es-MX" sz="14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450" b="0" i="0" u="none" strike="noStrike" dirty="0">
                          <a:solidFill>
                            <a:srgbClr val="000000"/>
                          </a:solidFill>
                          <a:effectLst/>
                          <a:latin typeface="+mj-lt"/>
                        </a:rPr>
                        <a:t>C4. Infraestructura y equipamiento  implementados para el desarrollo de las investigaciones, tecnologías e innovaciones.</a:t>
                      </a:r>
                    </a:p>
                  </a:txBody>
                  <a:tcPr marL="0" marR="0" marT="0" marB="0" anchor="ctr">
                    <a:lnT w="12700" cap="flat" cmpd="sng" algn="ctr">
                      <a:solidFill>
                        <a:schemeClr val="accent1">
                          <a:lumMod val="75000"/>
                        </a:schemeClr>
                      </a:solidFill>
                      <a:prstDash val="solid"/>
                      <a:round/>
                      <a:headEnd type="none" w="med" len="med"/>
                      <a:tailEnd type="none" w="med" len="med"/>
                    </a:lnT>
                    <a:solidFill>
                      <a:schemeClr val="bg2"/>
                    </a:solidFill>
                  </a:tcPr>
                </a:tc>
                <a:extLst>
                  <a:ext uri="{0D108BD9-81ED-4DB2-BD59-A6C34878D82A}">
                    <a16:rowId xmlns:a16="http://schemas.microsoft.com/office/drawing/2014/main" val="1944680867"/>
                  </a:ext>
                </a:extLst>
              </a:tr>
            </a:tbl>
          </a:graphicData>
        </a:graphic>
      </p:graphicFrame>
      <p:sp>
        <p:nvSpPr>
          <p:cNvPr id="5" name="Rectángulo 4">
            <a:extLst>
              <a:ext uri="{FF2B5EF4-FFF2-40B4-BE49-F238E27FC236}">
                <a16:creationId xmlns:a16="http://schemas.microsoft.com/office/drawing/2014/main" id="{D5207EA5-69F4-4130-8A06-FE0D58BDB3B6}"/>
              </a:ext>
            </a:extLst>
          </p:cNvPr>
          <p:cNvSpPr/>
          <p:nvPr/>
        </p:nvSpPr>
        <p:spPr>
          <a:xfrm>
            <a:off x="325925" y="930629"/>
            <a:ext cx="8157172" cy="36933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112749DF-8BF0-44DC-AEE4-CE1F4E2667B6}"/>
              </a:ext>
            </a:extLst>
          </p:cNvPr>
          <p:cNvSpPr txBox="1"/>
          <p:nvPr/>
        </p:nvSpPr>
        <p:spPr>
          <a:xfrm>
            <a:off x="325926" y="938866"/>
            <a:ext cx="7758820" cy="369332"/>
          </a:xfrm>
          <a:prstGeom prst="rect">
            <a:avLst/>
          </a:prstGeom>
          <a:noFill/>
        </p:spPr>
        <p:txBody>
          <a:bodyPr wrap="square" rtlCol="0">
            <a:spAutoFit/>
          </a:bodyPr>
          <a:lstStyle/>
          <a:p>
            <a:r>
              <a:rPr lang="es-ES" b="1" dirty="0">
                <a:solidFill>
                  <a:schemeClr val="bg1"/>
                </a:solidFill>
              </a:rPr>
              <a:t>E040</a:t>
            </a:r>
            <a:r>
              <a:rPr lang="es-ES" dirty="0">
                <a:solidFill>
                  <a:schemeClr val="bg1"/>
                </a:solidFill>
              </a:rPr>
              <a:t> - Investigación, desarrollo tecnológico e innovación de la UG</a:t>
            </a:r>
          </a:p>
        </p:txBody>
      </p:sp>
      <p:sp>
        <p:nvSpPr>
          <p:cNvPr id="7" name="Elipse 6">
            <a:extLst>
              <a:ext uri="{FF2B5EF4-FFF2-40B4-BE49-F238E27FC236}">
                <a16:creationId xmlns:a16="http://schemas.microsoft.com/office/drawing/2014/main" id="{5D8965FE-2DD5-4FC1-A9A7-656546BF4F47}"/>
              </a:ext>
            </a:extLst>
          </p:cNvPr>
          <p:cNvSpPr/>
          <p:nvPr/>
        </p:nvSpPr>
        <p:spPr>
          <a:xfrm>
            <a:off x="8598218" y="925774"/>
            <a:ext cx="369332" cy="369332"/>
          </a:xfrm>
          <a:prstGeom prst="ellipse">
            <a:avLst/>
          </a:prstGeom>
          <a:solidFill>
            <a:srgbClr val="A1894F"/>
          </a:solidFill>
          <a:ln w="12700">
            <a:solidFill>
              <a:schemeClr val="tx2">
                <a:lumMod val="5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2</a:t>
            </a:r>
          </a:p>
        </p:txBody>
      </p:sp>
      <p:sp>
        <p:nvSpPr>
          <p:cNvPr id="10" name="CuadroTexto 9">
            <a:extLst>
              <a:ext uri="{FF2B5EF4-FFF2-40B4-BE49-F238E27FC236}">
                <a16:creationId xmlns:a16="http://schemas.microsoft.com/office/drawing/2014/main" id="{B903E075-6C95-4C76-9C87-63EDA118B69B}"/>
              </a:ext>
            </a:extLst>
          </p:cNvPr>
          <p:cNvSpPr txBox="1"/>
          <p:nvPr/>
        </p:nvSpPr>
        <p:spPr>
          <a:xfrm>
            <a:off x="796705" y="1470709"/>
            <a:ext cx="7351415" cy="797634"/>
          </a:xfrm>
          <a:prstGeom prst="rect">
            <a:avLst/>
          </a:prstGeom>
          <a:solidFill>
            <a:schemeClr val="accent5">
              <a:lumMod val="75000"/>
            </a:schemeClr>
          </a:solidFill>
          <a:ln w="19050">
            <a:solidFill>
              <a:schemeClr val="accent6">
                <a:lumMod val="75000"/>
              </a:schemeClr>
            </a:solidFill>
          </a:ln>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Fortalecer la sociedad del conocimiento, mediante investigaciones, tecnologías e innovaciones que respondan a las necesidades prioritarias de los diferentes sectores del estado de Guanajuato.</a:t>
            </a:r>
          </a:p>
        </p:txBody>
      </p:sp>
      <p:sp>
        <p:nvSpPr>
          <p:cNvPr id="12" name="Rectángulo 11">
            <a:extLst>
              <a:ext uri="{FF2B5EF4-FFF2-40B4-BE49-F238E27FC236}">
                <a16:creationId xmlns:a16="http://schemas.microsoft.com/office/drawing/2014/main" id="{9410340C-206A-4C3F-A078-C721294ACC22}"/>
              </a:ext>
            </a:extLst>
          </p:cNvPr>
          <p:cNvSpPr/>
          <p:nvPr/>
        </p:nvSpPr>
        <p:spPr>
          <a:xfrm>
            <a:off x="457199" y="228652"/>
            <a:ext cx="6259523" cy="369332"/>
          </a:xfrm>
          <a:prstGeom prst="rect">
            <a:avLst/>
          </a:prstGeom>
        </p:spPr>
        <p:txBody>
          <a:bodyPr wrap="square">
            <a:spAutoFit/>
          </a:bodyPr>
          <a:lstStyle/>
          <a:p>
            <a:r>
              <a:rPr lang="es-ES" dirty="0">
                <a:solidFill>
                  <a:srgbClr val="FFFFFF"/>
                </a:solidFill>
                <a:latin typeface="Raleway SemiBold"/>
                <a:cs typeface="Raleway SemiBold"/>
              </a:rPr>
              <a:t>PROGRAMA PRESUPESTARIO/ </a:t>
            </a:r>
            <a:r>
              <a:rPr lang="es-ES" dirty="0">
                <a:solidFill>
                  <a:srgbClr val="FFFFFF"/>
                </a:solidFill>
                <a:latin typeface="Raleway Regular"/>
                <a:cs typeface="Raleway SemiBold"/>
              </a:rPr>
              <a:t>Objetivos</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1923132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A6030743-7ECF-47DB-91A9-F8924DF7F107}"/>
              </a:ext>
            </a:extLst>
          </p:cNvPr>
          <p:cNvGraphicFramePr>
            <a:graphicFrameLocks noGrp="1"/>
          </p:cNvGraphicFramePr>
          <p:nvPr>
            <p:ph idx="1"/>
            <p:extLst>
              <p:ext uri="{D42A27DB-BD31-4B8C-83A1-F6EECF244321}">
                <p14:modId xmlns:p14="http://schemas.microsoft.com/office/powerpoint/2010/main" val="2780938200"/>
              </p:ext>
            </p:extLst>
          </p:nvPr>
        </p:nvGraphicFramePr>
        <p:xfrm>
          <a:off x="344017" y="2931512"/>
          <a:ext cx="8139080" cy="3440140"/>
        </p:xfrm>
        <a:graphic>
          <a:graphicData uri="http://schemas.openxmlformats.org/drawingml/2006/table">
            <a:tbl>
              <a:tblPr firstCol="1">
                <a:tableStyleId>{5C22544A-7EE6-4342-B048-85BDC9FD1C3A}</a:tableStyleId>
              </a:tblPr>
              <a:tblGrid>
                <a:gridCol w="1310985">
                  <a:extLst>
                    <a:ext uri="{9D8B030D-6E8A-4147-A177-3AD203B41FA5}">
                      <a16:colId xmlns:a16="http://schemas.microsoft.com/office/drawing/2014/main" val="1295973356"/>
                    </a:ext>
                  </a:extLst>
                </a:gridCol>
                <a:gridCol w="6828095">
                  <a:extLst>
                    <a:ext uri="{9D8B030D-6E8A-4147-A177-3AD203B41FA5}">
                      <a16:colId xmlns:a16="http://schemas.microsoft.com/office/drawing/2014/main" val="4786691"/>
                    </a:ext>
                  </a:extLst>
                </a:gridCol>
              </a:tblGrid>
              <a:tr h="572757">
                <a:tc>
                  <a:txBody>
                    <a:bodyPr/>
                    <a:lstStyle/>
                    <a:p>
                      <a:pPr marL="85725" indent="0" algn="l" fontAlgn="ctr"/>
                      <a:r>
                        <a:rPr lang="es-MX" sz="1400" u="none" strike="noStrike" dirty="0">
                          <a:effectLst/>
                        </a:rPr>
                        <a:t>Problema</a:t>
                      </a:r>
                      <a:endParaRPr lang="es-MX" sz="1400" b="1" i="0" u="none" strike="noStrike" dirty="0">
                        <a:solidFill>
                          <a:srgbClr val="000000"/>
                        </a:solidFill>
                        <a:effectLst/>
                        <a:latin typeface="Calibri" panose="020F0502020204030204" pitchFamily="34" charset="0"/>
                      </a:endParaRPr>
                    </a:p>
                  </a:txBody>
                  <a:tcPr marL="0" marR="0" marT="0" marB="0" anchor="ctr">
                    <a:solidFill>
                      <a:schemeClr val="tx2">
                        <a:lumMod val="50000"/>
                      </a:schemeClr>
                    </a:solidFill>
                  </a:tcPr>
                </a:tc>
                <a:tc>
                  <a:txBody>
                    <a:bodyPr/>
                    <a:lstStyle/>
                    <a:p>
                      <a:pPr algn="l" fontAlgn="ctr"/>
                      <a:r>
                        <a:rPr lang="es-ES" sz="1400" u="none" strike="noStrike" dirty="0">
                          <a:effectLst/>
                        </a:rPr>
                        <a:t>Una moderada proporción de la matrícula de estudiantes de nivel medio superior y nivel superior de la Universidad de Guanajuato reciben formación en programas educativos de calidad.</a:t>
                      </a:r>
                    </a:p>
                  </a:txBody>
                  <a:tcPr marL="0" marR="0" marT="0" marB="0" anchor="ctr">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397584391"/>
                  </a:ext>
                </a:extLst>
              </a:tr>
              <a:tr h="529352">
                <a:tc>
                  <a:txBody>
                    <a:bodyPr/>
                    <a:lstStyle/>
                    <a:p>
                      <a:pPr marL="85725" indent="0" algn="l" fontAlgn="ctr"/>
                      <a:r>
                        <a:rPr lang="es-MX" sz="1400" u="none" strike="noStrike" dirty="0">
                          <a:effectLst/>
                        </a:rPr>
                        <a:t>Fin</a:t>
                      </a:r>
                      <a:endParaRPr lang="es-MX" sz="1400" b="1" i="0" u="none" strike="noStrike" dirty="0">
                        <a:solidFill>
                          <a:srgbClr val="000000"/>
                        </a:solidFill>
                        <a:effectLst/>
                        <a:latin typeface="Calibri" panose="020F0502020204030204" pitchFamily="34" charset="0"/>
                      </a:endParaRPr>
                    </a:p>
                  </a:txBody>
                  <a:tcPr marL="0" marR="0" marT="0" marB="0" anchor="ctr">
                    <a:solidFill>
                      <a:schemeClr val="tx2">
                        <a:lumMod val="50000"/>
                      </a:schemeClr>
                    </a:solidFill>
                  </a:tcPr>
                </a:tc>
                <a:tc>
                  <a:txBody>
                    <a:bodyPr/>
                    <a:lstStyle/>
                    <a:p>
                      <a:pPr algn="l" fontAlgn="ctr"/>
                      <a:r>
                        <a:rPr lang="es-ES" sz="1400" u="none" strike="noStrike" dirty="0">
                          <a:solidFill>
                            <a:schemeClr val="tx1"/>
                          </a:solidFill>
                          <a:effectLst/>
                        </a:rPr>
                        <a:t>Contribuir a la cobertura educativa del Estado de Guanajuato, mediante el incremento de la matrícula de estudiantes en el Nivel Medio Superior y el Nivel Superior de la Universidad de Guanajuato en Programas Educativos pertinentes a las demandas de los sectores</a:t>
                      </a:r>
                      <a:endParaRPr lang="es-ES" sz="1400" b="0" i="0" u="none" strike="noStrike" dirty="0">
                        <a:solidFill>
                          <a:schemeClr val="tx1"/>
                        </a:solidFill>
                        <a:effectLst/>
                        <a:latin typeface="Calibri" panose="020F0502020204030204" pitchFamily="34" charset="0"/>
                      </a:endParaRP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188141463"/>
                  </a:ext>
                </a:extLst>
              </a:tr>
              <a:tr h="598860">
                <a:tc>
                  <a:txBody>
                    <a:bodyPr/>
                    <a:lstStyle/>
                    <a:p>
                      <a:pPr marL="85725" indent="0" algn="l" fontAlgn="ctr"/>
                      <a:r>
                        <a:rPr lang="es-MX" sz="1400" u="none" strike="noStrike" dirty="0">
                          <a:effectLst/>
                        </a:rPr>
                        <a:t>Propósito</a:t>
                      </a:r>
                      <a:endParaRPr lang="es-MX" sz="1400" b="1" i="0" u="none" strike="noStrike" dirty="0">
                        <a:solidFill>
                          <a:srgbClr val="000000"/>
                        </a:solidFill>
                        <a:effectLst/>
                        <a:latin typeface="Calibri" panose="020F0502020204030204" pitchFamily="34" charset="0"/>
                      </a:endParaRPr>
                    </a:p>
                  </a:txBody>
                  <a:tcPr marL="0" marR="0" marT="0" marB="0" anchor="ctr">
                    <a:solidFill>
                      <a:schemeClr val="tx2">
                        <a:lumMod val="50000"/>
                      </a:schemeClr>
                    </a:solidFill>
                  </a:tcPr>
                </a:tc>
                <a:tc>
                  <a:txBody>
                    <a:bodyPr/>
                    <a:lstStyle/>
                    <a:p>
                      <a:pPr algn="l" fontAlgn="ctr"/>
                      <a:r>
                        <a:rPr lang="es-ES" sz="1400" u="none" strike="noStrike" dirty="0">
                          <a:effectLst/>
                        </a:rPr>
                        <a:t>La matrícula de estudiantes en el Nivel Medio Superior y el Nivel Superior de la Universidad de Guanajuato en Programas Educativos de calidad es incrementada.</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54159098"/>
                  </a:ext>
                </a:extLst>
              </a:tr>
              <a:tr h="425513">
                <a:tc rowSpan="3">
                  <a:txBody>
                    <a:bodyPr/>
                    <a:lstStyle/>
                    <a:p>
                      <a:pPr marL="85725" indent="0" algn="l" fontAlgn="ctr"/>
                      <a:r>
                        <a:rPr lang="es-MX" sz="1400" u="none" strike="noStrike" dirty="0">
                          <a:effectLst/>
                        </a:rPr>
                        <a:t>Componentes</a:t>
                      </a:r>
                      <a:endParaRPr lang="es-MX" sz="1400" b="1" i="0" u="none" strike="noStrike" dirty="0">
                        <a:solidFill>
                          <a:srgbClr val="000000"/>
                        </a:solidFill>
                        <a:effectLst/>
                        <a:latin typeface="Calibri" panose="020F0502020204030204" pitchFamily="34" charset="0"/>
                      </a:endParaRPr>
                    </a:p>
                    <a:p>
                      <a:pPr algn="l" fontAlgn="ctr"/>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p>
                      <a:pPr algn="l" fontAlgn="ctr"/>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0" marR="0" marT="0" marB="0" anchor="ctr">
                    <a:solidFill>
                      <a:schemeClr val="tx2">
                        <a:lumMod val="50000"/>
                      </a:schemeClr>
                    </a:solidFill>
                  </a:tcPr>
                </a:tc>
                <a:tc>
                  <a:txBody>
                    <a:bodyPr/>
                    <a:lstStyle/>
                    <a:p>
                      <a:pPr algn="l" fontAlgn="ctr"/>
                      <a:r>
                        <a:rPr lang="es-ES" sz="1400" u="none" strike="noStrike" dirty="0">
                          <a:effectLst/>
                        </a:rPr>
                        <a:t>C1. Programas Educativos que atienden las demandas de los sectores, con enfoque por competencias, de esquemas flexibles e innovadores reconocidos por la calidad impartidos.</a:t>
                      </a:r>
                      <a:endParaRPr lang="es-ES" sz="1400" b="0" i="0" u="none" strike="noStrike" dirty="0">
                        <a:effectLst/>
                        <a:latin typeface="Calibri" panose="020F0502020204030204" pitchFamily="34" charset="0"/>
                      </a:endParaRP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046847829"/>
                  </a:ext>
                </a:extLst>
              </a:tr>
              <a:tr h="500657">
                <a:tc vMerge="1">
                  <a:txBody>
                    <a:bodyPr/>
                    <a:lstStyle/>
                    <a:p>
                      <a:pPr algn="l" fontAlgn="ctr"/>
                      <a:endParaRPr lang="es-MX" sz="14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400" u="none" strike="noStrike" dirty="0">
                          <a:effectLst/>
                        </a:rPr>
                        <a:t>C2. Capacitación y certificación de la planta docente en pedagogía, innovación del aprendizaje y competencias digitales otorgada.</a:t>
                      </a:r>
                      <a:endParaRPr lang="es-ES" sz="1400" b="0" i="0" u="none" strike="noStrike" dirty="0">
                        <a:effectLst/>
                        <a:latin typeface="Calibri" panose="020F0502020204030204" pitchFamily="34" charset="0"/>
                      </a:endParaRP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911997193"/>
                  </a:ext>
                </a:extLst>
              </a:tr>
              <a:tr h="633743">
                <a:tc vMerge="1">
                  <a:txBody>
                    <a:bodyPr/>
                    <a:lstStyle/>
                    <a:p>
                      <a:pPr algn="l" fontAlgn="ctr"/>
                      <a:endParaRPr lang="es-MX" sz="14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400" u="none" strike="noStrike" dirty="0">
                          <a:effectLst/>
                        </a:rPr>
                        <a:t>C.3 Infraestructura y equipamiento  implementados para el desarrollo de los Programas Educativos.</a:t>
                      </a:r>
                      <a:endParaRPr lang="es-ES" sz="1400" b="0" i="0" u="none" strike="noStrike" dirty="0">
                        <a:solidFill>
                          <a:srgbClr val="000000"/>
                        </a:solidFill>
                        <a:effectLst/>
                        <a:latin typeface="Calibri" panose="020F0502020204030204" pitchFamily="34" charset="0"/>
                      </a:endParaRPr>
                    </a:p>
                  </a:txBody>
                  <a:tcPr marL="0" marR="0" marT="0" marB="0" anchor="ctr">
                    <a:lnT w="12700" cap="flat" cmpd="sng" algn="ctr">
                      <a:solidFill>
                        <a:schemeClr val="accent1">
                          <a:lumMod val="75000"/>
                        </a:schemeClr>
                      </a:solidFill>
                      <a:prstDash val="solid"/>
                      <a:round/>
                      <a:headEnd type="none" w="med" len="med"/>
                      <a:tailEnd type="none" w="med" len="med"/>
                    </a:lnT>
                    <a:solidFill>
                      <a:schemeClr val="bg2"/>
                    </a:solidFill>
                  </a:tcPr>
                </a:tc>
                <a:extLst>
                  <a:ext uri="{0D108BD9-81ED-4DB2-BD59-A6C34878D82A}">
                    <a16:rowId xmlns:a16="http://schemas.microsoft.com/office/drawing/2014/main" val="1886787754"/>
                  </a:ext>
                </a:extLst>
              </a:tr>
            </a:tbl>
          </a:graphicData>
        </a:graphic>
      </p:graphicFrame>
      <p:sp>
        <p:nvSpPr>
          <p:cNvPr id="7" name="Rectángulo 6">
            <a:extLst>
              <a:ext uri="{FF2B5EF4-FFF2-40B4-BE49-F238E27FC236}">
                <a16:creationId xmlns:a16="http://schemas.microsoft.com/office/drawing/2014/main" id="{5236C928-FB37-489F-8027-849136BA0FD2}"/>
              </a:ext>
            </a:extLst>
          </p:cNvPr>
          <p:cNvSpPr/>
          <p:nvPr/>
        </p:nvSpPr>
        <p:spPr>
          <a:xfrm>
            <a:off x="325925" y="930629"/>
            <a:ext cx="8157172" cy="36933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0" name="Elipse 9">
            <a:extLst>
              <a:ext uri="{FF2B5EF4-FFF2-40B4-BE49-F238E27FC236}">
                <a16:creationId xmlns:a16="http://schemas.microsoft.com/office/drawing/2014/main" id="{3975F8E7-E2F7-439E-8916-6D4F664F64A3}"/>
              </a:ext>
            </a:extLst>
          </p:cNvPr>
          <p:cNvSpPr/>
          <p:nvPr/>
        </p:nvSpPr>
        <p:spPr>
          <a:xfrm>
            <a:off x="8598218" y="930630"/>
            <a:ext cx="369332" cy="369332"/>
          </a:xfrm>
          <a:prstGeom prst="ellipse">
            <a:avLst/>
          </a:prstGeom>
          <a:solidFill>
            <a:srgbClr val="A1894F"/>
          </a:solidFill>
          <a:ln w="12700">
            <a:solidFill>
              <a:schemeClr val="tx2">
                <a:lumMod val="5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3</a:t>
            </a:r>
          </a:p>
        </p:txBody>
      </p:sp>
      <p:sp>
        <p:nvSpPr>
          <p:cNvPr id="11" name="CuadroTexto 10">
            <a:extLst>
              <a:ext uri="{FF2B5EF4-FFF2-40B4-BE49-F238E27FC236}">
                <a16:creationId xmlns:a16="http://schemas.microsoft.com/office/drawing/2014/main" id="{F409CA88-F7FA-45C6-A535-C95A403F6F51}"/>
              </a:ext>
            </a:extLst>
          </p:cNvPr>
          <p:cNvSpPr txBox="1"/>
          <p:nvPr/>
        </p:nvSpPr>
        <p:spPr>
          <a:xfrm>
            <a:off x="334971" y="920298"/>
            <a:ext cx="8157172" cy="369332"/>
          </a:xfrm>
          <a:prstGeom prst="rect">
            <a:avLst/>
          </a:prstGeom>
          <a:noFill/>
        </p:spPr>
        <p:txBody>
          <a:bodyPr wrap="square" rtlCol="0">
            <a:spAutoFit/>
          </a:bodyPr>
          <a:lstStyle/>
          <a:p>
            <a:r>
              <a:rPr lang="es-MX" b="1" dirty="0">
                <a:solidFill>
                  <a:schemeClr val="bg1"/>
                </a:solidFill>
              </a:rPr>
              <a:t>E066 </a:t>
            </a:r>
            <a:r>
              <a:rPr lang="es-MX" dirty="0">
                <a:solidFill>
                  <a:schemeClr val="bg1"/>
                </a:solidFill>
              </a:rPr>
              <a:t>- Cobertura Educativa de la Universidad de Guanajuato</a:t>
            </a:r>
          </a:p>
        </p:txBody>
      </p:sp>
      <p:sp>
        <p:nvSpPr>
          <p:cNvPr id="12" name="Rectángulo 11">
            <a:extLst>
              <a:ext uri="{FF2B5EF4-FFF2-40B4-BE49-F238E27FC236}">
                <a16:creationId xmlns:a16="http://schemas.microsoft.com/office/drawing/2014/main" id="{CF281BFB-9C07-42AB-8FAF-FBE770D448EB}"/>
              </a:ext>
            </a:extLst>
          </p:cNvPr>
          <p:cNvSpPr/>
          <p:nvPr/>
        </p:nvSpPr>
        <p:spPr>
          <a:xfrm>
            <a:off x="457199" y="228652"/>
            <a:ext cx="6259523" cy="369332"/>
          </a:xfrm>
          <a:prstGeom prst="rect">
            <a:avLst/>
          </a:prstGeom>
        </p:spPr>
        <p:txBody>
          <a:bodyPr wrap="square">
            <a:spAutoFit/>
          </a:bodyPr>
          <a:lstStyle/>
          <a:p>
            <a:r>
              <a:rPr lang="es-ES" dirty="0">
                <a:solidFill>
                  <a:srgbClr val="FFFFFF"/>
                </a:solidFill>
                <a:latin typeface="Raleway SemiBold"/>
                <a:cs typeface="Raleway SemiBold"/>
              </a:rPr>
              <a:t>PROGRAMA PRESUPESTARIO/ </a:t>
            </a:r>
            <a:r>
              <a:rPr lang="es-ES" dirty="0">
                <a:solidFill>
                  <a:srgbClr val="FFFFFF"/>
                </a:solidFill>
                <a:latin typeface="Raleway Regular"/>
                <a:cs typeface="Raleway SemiBold"/>
              </a:rPr>
              <a:t>Objetivos</a:t>
            </a:r>
            <a:endParaRPr lang="es-ES" dirty="0">
              <a:solidFill>
                <a:srgbClr val="FFFFFF"/>
              </a:solidFill>
              <a:latin typeface="Raleway Regular"/>
              <a:cs typeface="Raleway Regular"/>
            </a:endParaRPr>
          </a:p>
        </p:txBody>
      </p:sp>
      <p:grpSp>
        <p:nvGrpSpPr>
          <p:cNvPr id="13" name="Grupo 12">
            <a:extLst>
              <a:ext uri="{FF2B5EF4-FFF2-40B4-BE49-F238E27FC236}">
                <a16:creationId xmlns:a16="http://schemas.microsoft.com/office/drawing/2014/main" id="{183C113A-55A9-4D0B-BFF1-66769DA5E5D1}"/>
              </a:ext>
            </a:extLst>
          </p:cNvPr>
          <p:cNvGrpSpPr/>
          <p:nvPr/>
        </p:nvGrpSpPr>
        <p:grpSpPr>
          <a:xfrm>
            <a:off x="765244" y="1482751"/>
            <a:ext cx="7441466" cy="1097484"/>
            <a:chOff x="2611" y="9156"/>
            <a:chExt cx="5008705" cy="2148711"/>
          </a:xfrm>
          <a:scene3d>
            <a:camera prst="orthographicFront"/>
            <a:lightRig rig="threePt" dir="t"/>
          </a:scene3d>
        </p:grpSpPr>
        <p:sp>
          <p:nvSpPr>
            <p:cNvPr id="14" name="Rectángulo 13">
              <a:extLst>
                <a:ext uri="{FF2B5EF4-FFF2-40B4-BE49-F238E27FC236}">
                  <a16:creationId xmlns:a16="http://schemas.microsoft.com/office/drawing/2014/main" id="{89B1A4E2-AC86-463A-B78D-8EC513A5AE0A}"/>
                </a:ext>
              </a:extLst>
            </p:cNvPr>
            <p:cNvSpPr/>
            <p:nvPr/>
          </p:nvSpPr>
          <p:spPr>
            <a:xfrm>
              <a:off x="2611" y="9156"/>
              <a:ext cx="5008705" cy="1989180"/>
            </a:xfrm>
            <a:prstGeom prst="rect">
              <a:avLst/>
            </a:prstGeom>
            <a:solidFill>
              <a:srgbClr val="4579B9"/>
            </a:solidFill>
            <a:ln>
              <a:solidFill>
                <a:schemeClr val="accent6">
                  <a:lumMod val="75000"/>
                </a:schemeClr>
              </a:solidFill>
            </a:ln>
            <a:sp3d>
              <a:bevelT w="152400" h="50800" prst="softRound"/>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s-MX" dirty="0"/>
            </a:p>
          </p:txBody>
        </p:sp>
        <p:sp>
          <p:nvSpPr>
            <p:cNvPr id="15" name="CuadroTexto 14">
              <a:extLst>
                <a:ext uri="{FF2B5EF4-FFF2-40B4-BE49-F238E27FC236}">
                  <a16:creationId xmlns:a16="http://schemas.microsoft.com/office/drawing/2014/main" id="{1D6D0FD4-76BA-4C1A-9D4A-6F1D088E5857}"/>
                </a:ext>
              </a:extLst>
            </p:cNvPr>
            <p:cNvSpPr txBox="1"/>
            <p:nvPr/>
          </p:nvSpPr>
          <p:spPr>
            <a:xfrm>
              <a:off x="96911" y="9156"/>
              <a:ext cx="4850594" cy="214871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Incrementar la contribución de la UG a la cobertura educativa del estado de Guanajuato, mediante el aumento de la matrícula de estudiantes en el nivel medio superior y el nivel superior en programas educativos de alta calidad y pertinentes a las demandas de los sectores sociales más estratégicos.</a:t>
              </a:r>
            </a:p>
          </p:txBody>
        </p:sp>
      </p:grpSp>
    </p:spTree>
    <p:extLst>
      <p:ext uri="{BB962C8B-B14F-4D97-AF65-F5344CB8AC3E}">
        <p14:creationId xmlns:p14="http://schemas.microsoft.com/office/powerpoint/2010/main" val="3740128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A6030743-7ECF-47DB-91A9-F8924DF7F107}"/>
              </a:ext>
            </a:extLst>
          </p:cNvPr>
          <p:cNvGraphicFramePr>
            <a:graphicFrameLocks noGrp="1"/>
          </p:cNvGraphicFramePr>
          <p:nvPr>
            <p:ph idx="1"/>
          </p:nvPr>
        </p:nvGraphicFramePr>
        <p:xfrm>
          <a:off x="371495" y="2656201"/>
          <a:ext cx="8157172" cy="3991928"/>
        </p:xfrm>
        <a:graphic>
          <a:graphicData uri="http://schemas.openxmlformats.org/drawingml/2006/table">
            <a:tbl>
              <a:tblPr firstCol="1">
                <a:tableStyleId>{5C22544A-7EE6-4342-B048-85BDC9FD1C3A}</a:tableStyleId>
              </a:tblPr>
              <a:tblGrid>
                <a:gridCol w="1152528">
                  <a:extLst>
                    <a:ext uri="{9D8B030D-6E8A-4147-A177-3AD203B41FA5}">
                      <a16:colId xmlns:a16="http://schemas.microsoft.com/office/drawing/2014/main" val="1295973356"/>
                    </a:ext>
                  </a:extLst>
                </a:gridCol>
                <a:gridCol w="7004644">
                  <a:extLst>
                    <a:ext uri="{9D8B030D-6E8A-4147-A177-3AD203B41FA5}">
                      <a16:colId xmlns:a16="http://schemas.microsoft.com/office/drawing/2014/main" val="4786691"/>
                    </a:ext>
                  </a:extLst>
                </a:gridCol>
              </a:tblGrid>
              <a:tr h="761951">
                <a:tc>
                  <a:txBody>
                    <a:bodyPr/>
                    <a:lstStyle/>
                    <a:p>
                      <a:pPr marL="85725" indent="0" algn="l" fontAlgn="ctr"/>
                      <a:r>
                        <a:rPr lang="es-MX" sz="1400" u="none" strike="noStrike" dirty="0">
                          <a:effectLst/>
                        </a:rPr>
                        <a:t>Problema</a:t>
                      </a:r>
                      <a:endParaRPr lang="es-MX" sz="1400" b="1" i="0" u="none" strike="noStrike" dirty="0">
                        <a:solidFill>
                          <a:srgbClr val="000000"/>
                        </a:solidFill>
                        <a:effectLst/>
                        <a:latin typeface="Calibri" panose="020F0502020204030204" pitchFamily="34" charset="0"/>
                      </a:endParaRPr>
                    </a:p>
                  </a:txBody>
                  <a:tcPr marL="0" marR="0" marT="0" marB="0" anchor="ctr">
                    <a:solidFill>
                      <a:schemeClr val="tx2">
                        <a:lumMod val="50000"/>
                      </a:schemeClr>
                    </a:solidFill>
                  </a:tcPr>
                </a:tc>
                <a:tc>
                  <a:txBody>
                    <a:bodyPr/>
                    <a:lstStyle/>
                    <a:p>
                      <a:pPr algn="l" fontAlgn="ctr"/>
                      <a:r>
                        <a:rPr lang="es-ES" sz="1400" b="0" i="0" u="none" strike="noStrike" dirty="0">
                          <a:solidFill>
                            <a:schemeClr val="tx1"/>
                          </a:solidFill>
                          <a:effectLst/>
                          <a:latin typeface="Calibri" panose="020F0502020204030204" pitchFamily="34" charset="0"/>
                        </a:rPr>
                        <a:t>Una baja proporción de estudiantes que forman parte de la matrícula de la Universidad de Guanajuato cuentan con una trayectoria académica satisfactoria, egresan y obtienen el grado conforme a lo establecido en los programas educativos.</a:t>
                      </a:r>
                    </a:p>
                  </a:txBody>
                  <a:tcPr marL="0" marR="0" marT="0" marB="0" anchor="ctr">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397584391"/>
                  </a:ext>
                </a:extLst>
              </a:tr>
              <a:tr h="810883">
                <a:tc>
                  <a:txBody>
                    <a:bodyPr/>
                    <a:lstStyle/>
                    <a:p>
                      <a:pPr marL="85725" indent="0" algn="l" fontAlgn="ctr"/>
                      <a:r>
                        <a:rPr lang="es-MX" sz="1400" u="none" strike="noStrike" dirty="0">
                          <a:effectLst/>
                        </a:rPr>
                        <a:t>Fin</a:t>
                      </a:r>
                      <a:endParaRPr lang="es-MX" sz="1400" b="1" i="0" u="none" strike="noStrike" dirty="0">
                        <a:solidFill>
                          <a:srgbClr val="000000"/>
                        </a:solidFill>
                        <a:effectLst/>
                        <a:latin typeface="Calibri" panose="020F0502020204030204" pitchFamily="34" charset="0"/>
                      </a:endParaRPr>
                    </a:p>
                  </a:txBody>
                  <a:tcPr marL="0" marR="0" marT="0" marB="0" anchor="ctr">
                    <a:solidFill>
                      <a:schemeClr val="tx2">
                        <a:lumMod val="50000"/>
                      </a:schemeClr>
                    </a:solidFill>
                  </a:tcPr>
                </a:tc>
                <a:tc>
                  <a:txBody>
                    <a:bodyPr/>
                    <a:lstStyle/>
                    <a:p>
                      <a:pPr algn="l" fontAlgn="ctr"/>
                      <a:r>
                        <a:rPr lang="es-ES" sz="1400" dirty="0">
                          <a:solidFill>
                            <a:schemeClr val="tx1"/>
                          </a:solidFill>
                          <a:effectLst/>
                        </a:rPr>
                        <a:t>Contribuir a la consolidación de la trayectoria académica de la población estudiantil del Nivel Medio Superior y Nivel Superior del Estado de Guanajuato, mediante el incremento de la matrícula de estudiantes de la Universidad de Guanajuato que egresan y obtienen el grado conforme a lo establecido en los planes de estudio.</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188141463"/>
                  </a:ext>
                </a:extLst>
              </a:tr>
              <a:tr h="720371">
                <a:tc>
                  <a:txBody>
                    <a:bodyPr/>
                    <a:lstStyle/>
                    <a:p>
                      <a:pPr marL="85725" indent="0" algn="l" fontAlgn="ctr"/>
                      <a:r>
                        <a:rPr lang="es-MX" sz="1400" u="none" strike="noStrike" dirty="0">
                          <a:effectLst/>
                        </a:rPr>
                        <a:t>Propósito</a:t>
                      </a:r>
                      <a:endParaRPr lang="es-MX" sz="1400" b="1" i="0" u="none" strike="noStrike" dirty="0">
                        <a:solidFill>
                          <a:srgbClr val="000000"/>
                        </a:solidFill>
                        <a:effectLst/>
                        <a:latin typeface="Calibri" panose="020F0502020204030204" pitchFamily="34" charset="0"/>
                      </a:endParaRPr>
                    </a:p>
                  </a:txBody>
                  <a:tcPr marL="0" marR="0" marT="0" marB="0" anchor="ctr">
                    <a:solidFill>
                      <a:schemeClr val="tx2">
                        <a:lumMod val="50000"/>
                      </a:schemeClr>
                    </a:solidFill>
                  </a:tcPr>
                </a:tc>
                <a:tc>
                  <a:txBody>
                    <a:bodyPr/>
                    <a:lstStyle/>
                    <a:p>
                      <a:pPr algn="l" fontAlgn="ctr"/>
                      <a:r>
                        <a:rPr lang="es-ES" sz="1400" dirty="0">
                          <a:solidFill>
                            <a:schemeClr val="tx1"/>
                          </a:solidFill>
                          <a:effectLst/>
                        </a:rPr>
                        <a:t>Los estudiantes de la Universidad de Guanajuato permanecen en los programas educativos, egresan y obtienen el grado conforme a los planes de estudio.</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54159098"/>
                  </a:ext>
                </a:extLst>
              </a:tr>
              <a:tr h="294291">
                <a:tc rowSpan="4">
                  <a:txBody>
                    <a:bodyPr/>
                    <a:lstStyle/>
                    <a:p>
                      <a:pPr marL="85725" indent="0" algn="l" fontAlgn="ctr"/>
                      <a:r>
                        <a:rPr lang="es-MX" sz="1400" u="none" strike="noStrike" dirty="0">
                          <a:effectLst/>
                        </a:rPr>
                        <a:t>Componente</a:t>
                      </a:r>
                      <a:endParaRPr lang="es-MX" sz="1400" b="1" i="0" u="none" strike="noStrike" dirty="0">
                        <a:solidFill>
                          <a:srgbClr val="000000"/>
                        </a:solidFill>
                        <a:effectLst/>
                        <a:latin typeface="Calibri" panose="020F0502020204030204" pitchFamily="34" charset="0"/>
                      </a:endParaRPr>
                    </a:p>
                    <a:p>
                      <a:pPr algn="l" fontAlgn="ctr"/>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p>
                      <a:pPr algn="l" fontAlgn="ctr"/>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0" marR="0" marT="0" marB="0" anchor="ctr">
                    <a:solidFill>
                      <a:schemeClr val="tx2">
                        <a:lumMod val="50000"/>
                      </a:schemeClr>
                    </a:solidFill>
                  </a:tcPr>
                </a:tc>
                <a:tc>
                  <a:txBody>
                    <a:bodyPr/>
                    <a:lstStyle/>
                    <a:p>
                      <a:pPr algn="l" fontAlgn="ctr"/>
                      <a:r>
                        <a:rPr lang="es-ES" sz="1400" b="0" i="0" u="none" strike="noStrike" dirty="0">
                          <a:solidFill>
                            <a:schemeClr val="tx1"/>
                          </a:solidFill>
                          <a:effectLst/>
                          <a:latin typeface="Calibri" panose="020F0502020204030204" pitchFamily="34" charset="0"/>
                        </a:rPr>
                        <a:t>C1. Apoyos económicos y en especie a estudiantes regulares o en riesgo de deserción otorgados.</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046847829"/>
                  </a:ext>
                </a:extLst>
              </a:tr>
              <a:tr h="407406">
                <a:tc vMerge="1">
                  <a:txBody>
                    <a:bodyPr/>
                    <a:lstStyle/>
                    <a:p>
                      <a:pPr algn="l" fontAlgn="ctr"/>
                      <a:endParaRPr lang="es-MX" sz="14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400" b="0" i="0" u="none" strike="noStrike" dirty="0">
                          <a:solidFill>
                            <a:schemeClr val="tx1"/>
                          </a:solidFill>
                          <a:effectLst/>
                          <a:latin typeface="Calibri" panose="020F0502020204030204" pitchFamily="34" charset="0"/>
                        </a:rPr>
                        <a:t>C2. Servicios para la regularización y acompañamiento en la trayectoria escolar otorgados a los estudiantes.</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911997193"/>
                  </a:ext>
                </a:extLst>
              </a:tr>
              <a:tr h="407406">
                <a:tc vMerge="1">
                  <a:txBody>
                    <a:bodyPr/>
                    <a:lstStyle/>
                    <a:p>
                      <a:endParaRPr lang="es-MX"/>
                    </a:p>
                  </a:txBody>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s-ES" sz="1400" b="0" i="0" u="none" strike="noStrike" dirty="0">
                          <a:solidFill>
                            <a:schemeClr val="tx1"/>
                          </a:solidFill>
                          <a:effectLst/>
                          <a:latin typeface="Calibri" panose="020F0502020204030204" pitchFamily="34" charset="0"/>
                        </a:rPr>
                        <a:t>C3. Servicios y promoción de actividades deportivas, artísticas y culturales, de prevención de la salud y la seguridad como parte de la trayectoria académica ofertados a los estudiantes.</a:t>
                      </a:r>
                    </a:p>
                  </a:txBody>
                  <a:tcPr marL="0" marR="0"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443640424"/>
                  </a:ext>
                </a:extLst>
              </a:tr>
              <a:tr h="508435">
                <a:tc vMerge="1">
                  <a:txBody>
                    <a:bodyPr/>
                    <a:lstStyle/>
                    <a:p>
                      <a:pPr algn="l" fontAlgn="ctr"/>
                      <a:endParaRPr lang="es-MX" sz="14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400" b="0" i="0" u="none" strike="noStrike" dirty="0">
                          <a:solidFill>
                            <a:schemeClr val="tx1"/>
                          </a:solidFill>
                          <a:effectLst/>
                          <a:latin typeface="Calibri" panose="020F0502020204030204" pitchFamily="34" charset="0"/>
                        </a:rPr>
                        <a:t>C4. Infraestructura y equipamiento implementados para el desarrollo de las actividades deportivas, artísticas y culturales, de prevención de la salud y la seguridad de los estudiantes.</a:t>
                      </a:r>
                    </a:p>
                  </a:txBody>
                  <a:tcPr marL="0" marR="0" marT="0" marB="0" anchor="ctr">
                    <a:lnT w="12700" cap="flat" cmpd="sng" algn="ctr">
                      <a:solidFill>
                        <a:schemeClr val="accent1">
                          <a:lumMod val="75000"/>
                        </a:schemeClr>
                      </a:solidFill>
                      <a:prstDash val="solid"/>
                      <a:round/>
                      <a:headEnd type="none" w="med" len="med"/>
                      <a:tailEnd type="none" w="med" len="med"/>
                    </a:lnT>
                    <a:solidFill>
                      <a:schemeClr val="bg2"/>
                    </a:solidFill>
                  </a:tcPr>
                </a:tc>
                <a:extLst>
                  <a:ext uri="{0D108BD9-81ED-4DB2-BD59-A6C34878D82A}">
                    <a16:rowId xmlns:a16="http://schemas.microsoft.com/office/drawing/2014/main" val="1886787754"/>
                  </a:ext>
                </a:extLst>
              </a:tr>
            </a:tbl>
          </a:graphicData>
        </a:graphic>
      </p:graphicFrame>
      <p:sp>
        <p:nvSpPr>
          <p:cNvPr id="6" name="Rectángulo 5">
            <a:extLst>
              <a:ext uri="{FF2B5EF4-FFF2-40B4-BE49-F238E27FC236}">
                <a16:creationId xmlns:a16="http://schemas.microsoft.com/office/drawing/2014/main" id="{16BA0547-39D5-42CF-911A-ECFE6FFAF40A}"/>
              </a:ext>
            </a:extLst>
          </p:cNvPr>
          <p:cNvSpPr/>
          <p:nvPr/>
        </p:nvSpPr>
        <p:spPr>
          <a:xfrm>
            <a:off x="325925" y="930629"/>
            <a:ext cx="8157172" cy="36933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Elipse 6">
            <a:extLst>
              <a:ext uri="{FF2B5EF4-FFF2-40B4-BE49-F238E27FC236}">
                <a16:creationId xmlns:a16="http://schemas.microsoft.com/office/drawing/2014/main" id="{74F7A441-C885-442C-92B9-DB3ABF84F5DC}"/>
              </a:ext>
            </a:extLst>
          </p:cNvPr>
          <p:cNvSpPr/>
          <p:nvPr/>
        </p:nvSpPr>
        <p:spPr>
          <a:xfrm>
            <a:off x="8633409" y="930630"/>
            <a:ext cx="369332" cy="369332"/>
          </a:xfrm>
          <a:prstGeom prst="ellipse">
            <a:avLst/>
          </a:prstGeom>
          <a:solidFill>
            <a:srgbClr val="A1894F"/>
          </a:solidFill>
          <a:ln w="12700">
            <a:solidFill>
              <a:schemeClr val="tx2">
                <a:lumMod val="5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4</a:t>
            </a:r>
          </a:p>
        </p:txBody>
      </p:sp>
      <p:sp>
        <p:nvSpPr>
          <p:cNvPr id="9" name="CuadroTexto 8">
            <a:extLst>
              <a:ext uri="{FF2B5EF4-FFF2-40B4-BE49-F238E27FC236}">
                <a16:creationId xmlns:a16="http://schemas.microsoft.com/office/drawing/2014/main" id="{10490E83-D581-4310-8C92-3F8CD70FD168}"/>
              </a:ext>
            </a:extLst>
          </p:cNvPr>
          <p:cNvSpPr txBox="1"/>
          <p:nvPr/>
        </p:nvSpPr>
        <p:spPr>
          <a:xfrm>
            <a:off x="325925" y="922025"/>
            <a:ext cx="7451002" cy="369332"/>
          </a:xfrm>
          <a:prstGeom prst="rect">
            <a:avLst/>
          </a:prstGeom>
          <a:noFill/>
        </p:spPr>
        <p:txBody>
          <a:bodyPr wrap="square" rtlCol="0">
            <a:spAutoFit/>
          </a:bodyPr>
          <a:lstStyle/>
          <a:p>
            <a:r>
              <a:rPr lang="es-MX" b="1" dirty="0">
                <a:solidFill>
                  <a:schemeClr val="bg1"/>
                </a:solidFill>
              </a:rPr>
              <a:t>E067 </a:t>
            </a:r>
            <a:r>
              <a:rPr lang="es-MX" dirty="0">
                <a:solidFill>
                  <a:schemeClr val="bg1"/>
                </a:solidFill>
              </a:rPr>
              <a:t>- Trayectoria Académica Consolidada</a:t>
            </a:r>
          </a:p>
        </p:txBody>
      </p:sp>
      <p:sp>
        <p:nvSpPr>
          <p:cNvPr id="10" name="Rectángulo 9">
            <a:extLst>
              <a:ext uri="{FF2B5EF4-FFF2-40B4-BE49-F238E27FC236}">
                <a16:creationId xmlns:a16="http://schemas.microsoft.com/office/drawing/2014/main" id="{38B97729-1F7A-459C-9EDC-14CC662C3FE0}"/>
              </a:ext>
            </a:extLst>
          </p:cNvPr>
          <p:cNvSpPr/>
          <p:nvPr/>
        </p:nvSpPr>
        <p:spPr>
          <a:xfrm>
            <a:off x="457199" y="228652"/>
            <a:ext cx="6259523" cy="369332"/>
          </a:xfrm>
          <a:prstGeom prst="rect">
            <a:avLst/>
          </a:prstGeom>
        </p:spPr>
        <p:txBody>
          <a:bodyPr wrap="square">
            <a:spAutoFit/>
          </a:bodyPr>
          <a:lstStyle/>
          <a:p>
            <a:r>
              <a:rPr lang="es-ES" dirty="0">
                <a:solidFill>
                  <a:srgbClr val="FFFFFF"/>
                </a:solidFill>
                <a:latin typeface="Raleway SemiBold"/>
                <a:cs typeface="Raleway SemiBold"/>
              </a:rPr>
              <a:t>PROGRAMA PRESUPESTARIO/ </a:t>
            </a:r>
            <a:r>
              <a:rPr lang="es-ES" dirty="0">
                <a:solidFill>
                  <a:srgbClr val="FFFFFF"/>
                </a:solidFill>
                <a:latin typeface="Raleway Regular"/>
                <a:cs typeface="Raleway SemiBold"/>
              </a:rPr>
              <a:t>Objetivos</a:t>
            </a:r>
            <a:endParaRPr lang="es-ES" dirty="0">
              <a:solidFill>
                <a:srgbClr val="FFFFFF"/>
              </a:solidFill>
              <a:latin typeface="Raleway Regular"/>
              <a:cs typeface="Raleway Regular"/>
            </a:endParaRPr>
          </a:p>
        </p:txBody>
      </p:sp>
      <p:grpSp>
        <p:nvGrpSpPr>
          <p:cNvPr id="11" name="Grupo 10">
            <a:extLst>
              <a:ext uri="{FF2B5EF4-FFF2-40B4-BE49-F238E27FC236}">
                <a16:creationId xmlns:a16="http://schemas.microsoft.com/office/drawing/2014/main" id="{70671677-B07B-4AE7-BD39-025B2A9A3C4B}"/>
              </a:ext>
            </a:extLst>
          </p:cNvPr>
          <p:cNvGrpSpPr/>
          <p:nvPr/>
        </p:nvGrpSpPr>
        <p:grpSpPr>
          <a:xfrm>
            <a:off x="752043" y="1448824"/>
            <a:ext cx="7396076" cy="950345"/>
            <a:chOff x="1072" y="1273889"/>
            <a:chExt cx="4181489" cy="2279686"/>
          </a:xfrm>
        </p:grpSpPr>
        <p:sp>
          <p:nvSpPr>
            <p:cNvPr id="12" name="Rectángulo 11">
              <a:extLst>
                <a:ext uri="{FF2B5EF4-FFF2-40B4-BE49-F238E27FC236}">
                  <a16:creationId xmlns:a16="http://schemas.microsoft.com/office/drawing/2014/main" id="{DC55D659-9FDF-4762-B920-642F76A0E0ED}"/>
                </a:ext>
              </a:extLst>
            </p:cNvPr>
            <p:cNvSpPr/>
            <p:nvPr/>
          </p:nvSpPr>
          <p:spPr>
            <a:xfrm>
              <a:off x="1072" y="1273889"/>
              <a:ext cx="4181489" cy="2279686"/>
            </a:xfrm>
            <a:prstGeom prst="rect">
              <a:avLst/>
            </a:prstGeom>
            <a:ln>
              <a:solidFill>
                <a:schemeClr val="accent6">
                  <a:lumMod val="75000"/>
                </a:schemeClr>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s-MX" dirty="0"/>
            </a:p>
          </p:txBody>
        </p:sp>
        <p:sp>
          <p:nvSpPr>
            <p:cNvPr id="13" name="CuadroTexto 12">
              <a:extLst>
                <a:ext uri="{FF2B5EF4-FFF2-40B4-BE49-F238E27FC236}">
                  <a16:creationId xmlns:a16="http://schemas.microsoft.com/office/drawing/2014/main" id="{49B75DFA-26E4-438C-BDC1-FCE35DE4F213}"/>
                </a:ext>
              </a:extLst>
            </p:cNvPr>
            <p:cNvSpPr txBox="1"/>
            <p:nvPr/>
          </p:nvSpPr>
          <p:spPr>
            <a:xfrm>
              <a:off x="1072" y="1294531"/>
              <a:ext cx="4181489" cy="2259044"/>
            </a:xfrm>
            <a:prstGeom prst="rect">
              <a:avLst/>
            </a:prstGeom>
            <a:ln>
              <a:noFill/>
            </a:ln>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Incrementar el número de estudiantes, del nivel medio superior y nivel superior, que concluye oportunamente su trayectoria académica, con una formación integral de calidad y pertinente y con la más alta competitividad, en congruencia con las áreas disciplinares y los perfiles de egreso de los programas educativos.</a:t>
              </a:r>
            </a:p>
          </p:txBody>
        </p:sp>
      </p:grpSp>
    </p:spTree>
    <p:extLst>
      <p:ext uri="{BB962C8B-B14F-4D97-AF65-F5344CB8AC3E}">
        <p14:creationId xmlns:p14="http://schemas.microsoft.com/office/powerpoint/2010/main" val="257520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1D36EFCE-72A1-4B8D-A72E-52813A0BE93A}"/>
              </a:ext>
            </a:extLst>
          </p:cNvPr>
          <p:cNvGraphicFramePr>
            <a:graphicFrameLocks noGrp="1"/>
          </p:cNvGraphicFramePr>
          <p:nvPr>
            <p:ph idx="1"/>
          </p:nvPr>
        </p:nvGraphicFramePr>
        <p:xfrm>
          <a:off x="325926" y="2810456"/>
          <a:ext cx="8157171" cy="3802367"/>
        </p:xfrm>
        <a:graphic>
          <a:graphicData uri="http://schemas.openxmlformats.org/drawingml/2006/table">
            <a:tbl>
              <a:tblPr firstCol="1">
                <a:tableStyleId>{5C22544A-7EE6-4342-B048-85BDC9FD1C3A}</a:tableStyleId>
              </a:tblPr>
              <a:tblGrid>
                <a:gridCol w="1112304">
                  <a:extLst>
                    <a:ext uri="{9D8B030D-6E8A-4147-A177-3AD203B41FA5}">
                      <a16:colId xmlns:a16="http://schemas.microsoft.com/office/drawing/2014/main" val="3034235407"/>
                    </a:ext>
                  </a:extLst>
                </a:gridCol>
                <a:gridCol w="7044867">
                  <a:extLst>
                    <a:ext uri="{9D8B030D-6E8A-4147-A177-3AD203B41FA5}">
                      <a16:colId xmlns:a16="http://schemas.microsoft.com/office/drawing/2014/main" val="997012772"/>
                    </a:ext>
                  </a:extLst>
                </a:gridCol>
              </a:tblGrid>
              <a:tr h="746689">
                <a:tc>
                  <a:txBody>
                    <a:bodyPr/>
                    <a:lstStyle/>
                    <a:p>
                      <a:pPr marL="85725" indent="0" algn="l" fontAlgn="ctr"/>
                      <a:r>
                        <a:rPr lang="es-MX" sz="1400" u="none" strike="noStrike" dirty="0">
                          <a:effectLst/>
                        </a:rPr>
                        <a:t>Problema</a:t>
                      </a:r>
                      <a:endParaRPr lang="es-MX" sz="1400" b="1" i="0" u="none" strike="noStrike" dirty="0">
                        <a:solidFill>
                          <a:srgbClr val="000000"/>
                        </a:solidFill>
                        <a:effectLst/>
                        <a:latin typeface="Calibri" panose="020F0502020204030204" pitchFamily="34" charset="0"/>
                      </a:endParaRPr>
                    </a:p>
                  </a:txBody>
                  <a:tcPr marL="0" marR="0" marT="0" marB="0" anchor="ctr">
                    <a:solidFill>
                      <a:schemeClr val="tx2">
                        <a:lumMod val="50000"/>
                      </a:schemeClr>
                    </a:solidFill>
                  </a:tcPr>
                </a:tc>
                <a:tc>
                  <a:txBody>
                    <a:bodyPr/>
                    <a:lstStyle/>
                    <a:p>
                      <a:pPr algn="l" fontAlgn="ctr"/>
                      <a:r>
                        <a:rPr lang="es-ES" sz="1400" u="none" strike="noStrike" dirty="0">
                          <a:effectLst/>
                        </a:rPr>
                        <a:t>Una baja proporción de los estudiantes y profesores de la Universidad de Guanajuato cuenta con oportunidades para fortalecer sus competencias profesionales y aplicar sus conocimientos a las necesidades de los sectores productivo, social y gubernamental. </a:t>
                      </a:r>
                    </a:p>
                  </a:txBody>
                  <a:tcPr marL="0" marR="0" marT="0" marB="0" anchor="ctr">
                    <a:solidFill>
                      <a:schemeClr val="bg2"/>
                    </a:solidFill>
                  </a:tcPr>
                </a:tc>
                <a:extLst>
                  <a:ext uri="{0D108BD9-81ED-4DB2-BD59-A6C34878D82A}">
                    <a16:rowId xmlns:a16="http://schemas.microsoft.com/office/drawing/2014/main" val="498263679"/>
                  </a:ext>
                </a:extLst>
              </a:tr>
              <a:tr h="959667">
                <a:tc>
                  <a:txBody>
                    <a:bodyPr/>
                    <a:lstStyle/>
                    <a:p>
                      <a:pPr marL="85725" indent="0" algn="l" fontAlgn="ctr"/>
                      <a:r>
                        <a:rPr lang="es-MX" sz="1400" u="none" strike="noStrike" dirty="0">
                          <a:effectLst/>
                        </a:rPr>
                        <a:t>Fin</a:t>
                      </a:r>
                      <a:endParaRPr lang="es-MX" sz="1400" b="1" i="0" u="none" strike="noStrike" dirty="0">
                        <a:solidFill>
                          <a:srgbClr val="000000"/>
                        </a:solidFill>
                        <a:effectLst/>
                        <a:latin typeface="Calibri" panose="020F0502020204030204" pitchFamily="34" charset="0"/>
                      </a:endParaRPr>
                    </a:p>
                  </a:txBody>
                  <a:tcPr marL="0" marR="0" marT="0" marB="0" anchor="ctr">
                    <a:solidFill>
                      <a:schemeClr val="tx2">
                        <a:lumMod val="50000"/>
                      </a:schemeClr>
                    </a:solidFill>
                  </a:tcPr>
                </a:tc>
                <a:tc>
                  <a:txBody>
                    <a:bodyPr/>
                    <a:lstStyle/>
                    <a:p>
                      <a:pPr algn="l" fontAlgn="ctr"/>
                      <a:r>
                        <a:rPr lang="es-ES" sz="1400" u="none" strike="noStrike" dirty="0">
                          <a:effectLst/>
                        </a:rPr>
                        <a:t>Contribuir a la formación integral de la población estudiantil de Nivel Medio Superior y Nivel Superior del estado de Guanajuato mediante el incremento de la proporción de estudiantes y profesores con oportunidades para fortalecer sus competencias genéricas profesionales y aplicar sus conocimientos conforme a las necesidades de los sectores productivo, social y gubernamental.</a:t>
                      </a:r>
                    </a:p>
                  </a:txBody>
                  <a:tcPr marL="0" marR="0" marT="0" marB="0" anchor="ctr">
                    <a:solidFill>
                      <a:schemeClr val="bg2"/>
                    </a:solidFill>
                  </a:tcPr>
                </a:tc>
                <a:extLst>
                  <a:ext uri="{0D108BD9-81ED-4DB2-BD59-A6C34878D82A}">
                    <a16:rowId xmlns:a16="http://schemas.microsoft.com/office/drawing/2014/main" val="1753025016"/>
                  </a:ext>
                </a:extLst>
              </a:tr>
              <a:tr h="729240">
                <a:tc>
                  <a:txBody>
                    <a:bodyPr/>
                    <a:lstStyle/>
                    <a:p>
                      <a:pPr marL="85725" indent="0" algn="l" fontAlgn="ctr"/>
                      <a:r>
                        <a:rPr lang="es-MX" sz="1400" u="none" strike="noStrike" dirty="0">
                          <a:effectLst/>
                        </a:rPr>
                        <a:t>Propósito</a:t>
                      </a:r>
                      <a:endParaRPr lang="es-MX" sz="1400" b="1" i="0" u="none" strike="noStrike" dirty="0">
                        <a:solidFill>
                          <a:srgbClr val="000000"/>
                        </a:solidFill>
                        <a:effectLst/>
                        <a:latin typeface="Calibri" panose="020F0502020204030204" pitchFamily="34" charset="0"/>
                      </a:endParaRPr>
                    </a:p>
                  </a:txBody>
                  <a:tcPr marL="0" marR="0" marT="0" marB="0" anchor="ctr">
                    <a:solidFill>
                      <a:schemeClr val="tx2">
                        <a:lumMod val="50000"/>
                      </a:schemeClr>
                    </a:solidFill>
                  </a:tcPr>
                </a:tc>
                <a:tc>
                  <a:txBody>
                    <a:bodyPr/>
                    <a:lstStyle/>
                    <a:p>
                      <a:pPr algn="l" fontAlgn="ctr"/>
                      <a:r>
                        <a:rPr lang="es-ES" sz="1400" u="none" strike="noStrike" dirty="0">
                          <a:effectLst/>
                        </a:rPr>
                        <a:t>Los estudiantes y profesores de la UG incrementan sus competencias genéricas profesionales y aplican sus conocimientos conforme a las necesidades de los sectores productivo, social y gubernamental.</a:t>
                      </a:r>
                    </a:p>
                  </a:txBody>
                  <a:tcPr marL="0" marR="0" marT="0" marB="0" anchor="ctr">
                    <a:solidFill>
                      <a:schemeClr val="bg2"/>
                    </a:solidFill>
                  </a:tcPr>
                </a:tc>
                <a:extLst>
                  <a:ext uri="{0D108BD9-81ED-4DB2-BD59-A6C34878D82A}">
                    <a16:rowId xmlns:a16="http://schemas.microsoft.com/office/drawing/2014/main" val="3148305610"/>
                  </a:ext>
                </a:extLst>
              </a:tr>
              <a:tr h="289711">
                <a:tc rowSpan="3">
                  <a:txBody>
                    <a:bodyPr/>
                    <a:lstStyle/>
                    <a:p>
                      <a:pPr marL="85725" indent="0" algn="l" fontAlgn="ctr"/>
                      <a:r>
                        <a:rPr lang="es-MX" sz="1400" u="none" strike="noStrike" dirty="0">
                          <a:effectLst/>
                        </a:rPr>
                        <a:t>Componente</a:t>
                      </a:r>
                      <a:endParaRPr lang="es-MX" sz="1400" b="1" i="0" u="none" strike="noStrike" dirty="0">
                        <a:solidFill>
                          <a:srgbClr val="000000"/>
                        </a:solidFill>
                        <a:effectLst/>
                        <a:latin typeface="Calibri" panose="020F0502020204030204" pitchFamily="34" charset="0"/>
                      </a:endParaRPr>
                    </a:p>
                    <a:p>
                      <a:pPr algn="l" fontAlgn="ctr"/>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p>
                      <a:pPr algn="l" fontAlgn="ctr"/>
                      <a:r>
                        <a:rPr lang="es-MX" sz="1400" u="none" strike="noStrike" dirty="0">
                          <a:effectLst/>
                        </a:rPr>
                        <a:t> </a:t>
                      </a:r>
                      <a:endParaRPr lang="es-MX" sz="1400" b="1" i="0" u="none" strike="noStrike" dirty="0">
                        <a:solidFill>
                          <a:srgbClr val="000000"/>
                        </a:solidFill>
                        <a:effectLst/>
                        <a:latin typeface="Calibri" panose="020F0502020204030204" pitchFamily="34" charset="0"/>
                      </a:endParaRPr>
                    </a:p>
                  </a:txBody>
                  <a:tcPr marL="0" marR="0" marT="0" marB="0" anchor="ctr">
                    <a:solidFill>
                      <a:schemeClr val="tx2">
                        <a:lumMod val="50000"/>
                      </a:schemeClr>
                    </a:solidFill>
                  </a:tcPr>
                </a:tc>
                <a:tc>
                  <a:txBody>
                    <a:bodyPr/>
                    <a:lstStyle/>
                    <a:p>
                      <a:pPr algn="l" fontAlgn="ctr"/>
                      <a:r>
                        <a:rPr lang="es-ES" sz="1400" u="none" strike="noStrike" dirty="0">
                          <a:effectLst/>
                        </a:rPr>
                        <a:t>C1. Servicios y apoyos para la internacionalización e interculturalidad otorgados a los estudiantes.</a:t>
                      </a:r>
                      <a:endParaRPr lang="es-ES" sz="1400" b="0" i="0" u="none" strike="noStrike" dirty="0">
                        <a:solidFill>
                          <a:srgbClr val="000000"/>
                        </a:solidFill>
                        <a:effectLst/>
                        <a:latin typeface="Calibri" panose="020F0502020204030204" pitchFamily="34" charset="0"/>
                      </a:endParaRPr>
                    </a:p>
                  </a:txBody>
                  <a:tcPr marL="0" marR="0" marT="0" marB="0" anchor="ctr">
                    <a:solidFill>
                      <a:schemeClr val="bg2"/>
                    </a:solidFill>
                  </a:tcPr>
                </a:tc>
                <a:extLst>
                  <a:ext uri="{0D108BD9-81ED-4DB2-BD59-A6C34878D82A}">
                    <a16:rowId xmlns:a16="http://schemas.microsoft.com/office/drawing/2014/main" val="1030447065"/>
                  </a:ext>
                </a:extLst>
              </a:tr>
              <a:tr h="329847">
                <a:tc vMerge="1">
                  <a:txBody>
                    <a:bodyPr/>
                    <a:lstStyle/>
                    <a:p>
                      <a:pPr algn="l" fontAlgn="ctr"/>
                      <a:endParaRPr lang="es-MX" sz="14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400" u="none" strike="noStrike" dirty="0">
                          <a:effectLst/>
                        </a:rPr>
                        <a:t>C2. Eventos que incentivan el liderazgo y el emprendimiento ofertados a los estudiantes.</a:t>
                      </a:r>
                      <a:endParaRPr lang="es-ES" sz="1400" b="0" i="0" u="none" strike="noStrike" dirty="0">
                        <a:solidFill>
                          <a:srgbClr val="000000"/>
                        </a:solidFill>
                        <a:effectLst/>
                        <a:latin typeface="Calibri" panose="020F0502020204030204" pitchFamily="34" charset="0"/>
                      </a:endParaRPr>
                    </a:p>
                  </a:txBody>
                  <a:tcPr marL="0" marR="0" marT="0" marB="0" anchor="ctr">
                    <a:solidFill>
                      <a:schemeClr val="bg2"/>
                    </a:solidFill>
                  </a:tcPr>
                </a:tc>
                <a:extLst>
                  <a:ext uri="{0D108BD9-81ED-4DB2-BD59-A6C34878D82A}">
                    <a16:rowId xmlns:a16="http://schemas.microsoft.com/office/drawing/2014/main" val="2957621062"/>
                  </a:ext>
                </a:extLst>
              </a:tr>
              <a:tr h="434566">
                <a:tc vMerge="1">
                  <a:txBody>
                    <a:bodyPr/>
                    <a:lstStyle/>
                    <a:p>
                      <a:pPr algn="l" fontAlgn="ctr"/>
                      <a:endParaRPr lang="es-MX" sz="14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400" u="none" strike="noStrike" dirty="0">
                          <a:effectLst/>
                        </a:rPr>
                        <a:t>C3. Vinculación con instituciones u organismos afines a la formación y la responsabilidad social para realizar el servicio social, las prácticas profesionales y prestación de servicios, ofertada a los estudiantes y profesores.</a:t>
                      </a:r>
                      <a:endParaRPr lang="es-ES" sz="1400" b="0" i="0" u="none" strike="noStrike" dirty="0">
                        <a:effectLst/>
                        <a:latin typeface="Calibri" panose="020F0502020204030204" pitchFamily="34" charset="0"/>
                      </a:endParaRPr>
                    </a:p>
                  </a:txBody>
                  <a:tcPr marL="0" marR="0" marT="0" marB="0" anchor="ctr">
                    <a:solidFill>
                      <a:schemeClr val="bg2"/>
                    </a:solidFill>
                  </a:tcPr>
                </a:tc>
                <a:extLst>
                  <a:ext uri="{0D108BD9-81ED-4DB2-BD59-A6C34878D82A}">
                    <a16:rowId xmlns:a16="http://schemas.microsoft.com/office/drawing/2014/main" val="3827953104"/>
                  </a:ext>
                </a:extLst>
              </a:tr>
            </a:tbl>
          </a:graphicData>
        </a:graphic>
      </p:graphicFrame>
      <p:sp>
        <p:nvSpPr>
          <p:cNvPr id="6" name="Rectángulo 5">
            <a:extLst>
              <a:ext uri="{FF2B5EF4-FFF2-40B4-BE49-F238E27FC236}">
                <a16:creationId xmlns:a16="http://schemas.microsoft.com/office/drawing/2014/main" id="{FE031750-DB24-4153-9D8D-B9AA728A28EE}"/>
              </a:ext>
            </a:extLst>
          </p:cNvPr>
          <p:cNvSpPr/>
          <p:nvPr/>
        </p:nvSpPr>
        <p:spPr>
          <a:xfrm>
            <a:off x="325925" y="930629"/>
            <a:ext cx="8157172" cy="36933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8" name="Elipse 7">
            <a:extLst>
              <a:ext uri="{FF2B5EF4-FFF2-40B4-BE49-F238E27FC236}">
                <a16:creationId xmlns:a16="http://schemas.microsoft.com/office/drawing/2014/main" id="{7A6C4F61-E946-4E10-B936-6FDD0F2EB55F}"/>
              </a:ext>
            </a:extLst>
          </p:cNvPr>
          <p:cNvSpPr/>
          <p:nvPr/>
        </p:nvSpPr>
        <p:spPr>
          <a:xfrm>
            <a:off x="8633409" y="930629"/>
            <a:ext cx="369332" cy="369332"/>
          </a:xfrm>
          <a:prstGeom prst="ellipse">
            <a:avLst/>
          </a:prstGeom>
          <a:solidFill>
            <a:srgbClr val="A1894F"/>
          </a:solidFill>
          <a:ln w="12700">
            <a:solidFill>
              <a:schemeClr val="tx2">
                <a:lumMod val="5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5</a:t>
            </a:r>
          </a:p>
        </p:txBody>
      </p:sp>
      <p:sp>
        <p:nvSpPr>
          <p:cNvPr id="9" name="CuadroTexto 8">
            <a:extLst>
              <a:ext uri="{FF2B5EF4-FFF2-40B4-BE49-F238E27FC236}">
                <a16:creationId xmlns:a16="http://schemas.microsoft.com/office/drawing/2014/main" id="{CB8C7101-ED35-4AA1-930F-221E805BF13B}"/>
              </a:ext>
            </a:extLst>
          </p:cNvPr>
          <p:cNvSpPr txBox="1"/>
          <p:nvPr/>
        </p:nvSpPr>
        <p:spPr>
          <a:xfrm>
            <a:off x="325924" y="930728"/>
            <a:ext cx="9533299" cy="369332"/>
          </a:xfrm>
          <a:prstGeom prst="rect">
            <a:avLst/>
          </a:prstGeom>
          <a:noFill/>
        </p:spPr>
        <p:txBody>
          <a:bodyPr wrap="square" rtlCol="0">
            <a:spAutoFit/>
          </a:bodyPr>
          <a:lstStyle/>
          <a:p>
            <a:r>
              <a:rPr lang="es-ES" b="1" dirty="0">
                <a:solidFill>
                  <a:schemeClr val="bg1"/>
                </a:solidFill>
              </a:rPr>
              <a:t>E068 </a:t>
            </a:r>
            <a:r>
              <a:rPr lang="es-ES" dirty="0">
                <a:solidFill>
                  <a:schemeClr val="bg1"/>
                </a:solidFill>
              </a:rPr>
              <a:t>- Vinculación de la Comunidad Universitaria con los sectores económico y social</a:t>
            </a:r>
          </a:p>
        </p:txBody>
      </p:sp>
      <p:sp>
        <p:nvSpPr>
          <p:cNvPr id="10" name="Rectángulo 9">
            <a:extLst>
              <a:ext uri="{FF2B5EF4-FFF2-40B4-BE49-F238E27FC236}">
                <a16:creationId xmlns:a16="http://schemas.microsoft.com/office/drawing/2014/main" id="{7FC75813-227D-44F4-96FB-00D46995B878}"/>
              </a:ext>
            </a:extLst>
          </p:cNvPr>
          <p:cNvSpPr/>
          <p:nvPr/>
        </p:nvSpPr>
        <p:spPr>
          <a:xfrm>
            <a:off x="457199" y="228652"/>
            <a:ext cx="6259523" cy="369332"/>
          </a:xfrm>
          <a:prstGeom prst="rect">
            <a:avLst/>
          </a:prstGeom>
        </p:spPr>
        <p:txBody>
          <a:bodyPr wrap="square">
            <a:spAutoFit/>
          </a:bodyPr>
          <a:lstStyle/>
          <a:p>
            <a:r>
              <a:rPr lang="es-ES" dirty="0">
                <a:solidFill>
                  <a:srgbClr val="FFFFFF"/>
                </a:solidFill>
                <a:latin typeface="Raleway SemiBold"/>
                <a:cs typeface="Raleway SemiBold"/>
              </a:rPr>
              <a:t>PROGRAMA PRESUPESTARIO/ </a:t>
            </a:r>
            <a:r>
              <a:rPr lang="es-ES" dirty="0">
                <a:solidFill>
                  <a:srgbClr val="FFFFFF"/>
                </a:solidFill>
                <a:latin typeface="Raleway Regular"/>
                <a:cs typeface="Raleway SemiBold"/>
              </a:rPr>
              <a:t>Objetivos</a:t>
            </a:r>
            <a:endParaRPr lang="es-ES" dirty="0">
              <a:solidFill>
                <a:srgbClr val="FFFFFF"/>
              </a:solidFill>
              <a:latin typeface="Raleway Regular"/>
              <a:cs typeface="Raleway Regular"/>
            </a:endParaRPr>
          </a:p>
        </p:txBody>
      </p:sp>
      <p:grpSp>
        <p:nvGrpSpPr>
          <p:cNvPr id="11" name="Grupo 10">
            <a:extLst>
              <a:ext uri="{FF2B5EF4-FFF2-40B4-BE49-F238E27FC236}">
                <a16:creationId xmlns:a16="http://schemas.microsoft.com/office/drawing/2014/main" id="{D6718D38-9D64-4C90-98CA-A868D8202260}"/>
              </a:ext>
            </a:extLst>
          </p:cNvPr>
          <p:cNvGrpSpPr/>
          <p:nvPr/>
        </p:nvGrpSpPr>
        <p:grpSpPr>
          <a:xfrm>
            <a:off x="896293" y="1427020"/>
            <a:ext cx="7351414" cy="1100493"/>
            <a:chOff x="3370924" y="226"/>
            <a:chExt cx="2041424" cy="1409893"/>
          </a:xfrm>
        </p:grpSpPr>
        <p:sp>
          <p:nvSpPr>
            <p:cNvPr id="12" name="Rectángulo 11">
              <a:extLst>
                <a:ext uri="{FF2B5EF4-FFF2-40B4-BE49-F238E27FC236}">
                  <a16:creationId xmlns:a16="http://schemas.microsoft.com/office/drawing/2014/main" id="{26B38B20-8E31-49BD-AFB2-141CA1F74E7B}"/>
                </a:ext>
              </a:extLst>
            </p:cNvPr>
            <p:cNvSpPr/>
            <p:nvPr/>
          </p:nvSpPr>
          <p:spPr>
            <a:xfrm>
              <a:off x="3370924" y="226"/>
              <a:ext cx="2041424" cy="1409893"/>
            </a:xfrm>
            <a:prstGeom prst="rect">
              <a:avLst/>
            </a:prstGeom>
            <a:solidFill>
              <a:srgbClr val="008080"/>
            </a:solidFill>
            <a:ln>
              <a:solidFill>
                <a:schemeClr val="accent6">
                  <a:lumMod val="75000"/>
                </a:schemeClr>
              </a:solidFill>
            </a:ln>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CuadroTexto 12">
              <a:extLst>
                <a:ext uri="{FF2B5EF4-FFF2-40B4-BE49-F238E27FC236}">
                  <a16:creationId xmlns:a16="http://schemas.microsoft.com/office/drawing/2014/main" id="{E1049BCC-36C4-4F27-B65A-7922BC60A60D}"/>
                </a:ext>
              </a:extLst>
            </p:cNvPr>
            <p:cNvSpPr txBox="1"/>
            <p:nvPr/>
          </p:nvSpPr>
          <p:spPr>
            <a:xfrm>
              <a:off x="3396065" y="226"/>
              <a:ext cx="1993656" cy="1409893"/>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Contribuir a la formación para la vida y el trabajo mediante el fortalecimiento de las competencias genéricas profesionales de los estudiantes y una mayor capacidad de aplicación de sus conocimientos a las necesidades de los sectores productivo, social y gubernamental, sobre todo en función de una inserción social más significativa posterior al egreso.</a:t>
              </a:r>
            </a:p>
          </p:txBody>
        </p:sp>
      </p:grpSp>
    </p:spTree>
    <p:extLst>
      <p:ext uri="{BB962C8B-B14F-4D97-AF65-F5344CB8AC3E}">
        <p14:creationId xmlns:p14="http://schemas.microsoft.com/office/powerpoint/2010/main" val="2781937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5" b="2509"/>
          <a:stretch/>
        </p:blipFill>
        <p:spPr>
          <a:xfrm>
            <a:off x="0" y="-30480"/>
            <a:ext cx="9150531" cy="6888480"/>
          </a:xfrm>
          <a:prstGeom prst="rect">
            <a:avLst/>
          </a:prstGeom>
        </p:spPr>
      </p:pic>
      <p:sp>
        <p:nvSpPr>
          <p:cNvPr id="4" name="CuadroTexto 3">
            <a:extLst>
              <a:ext uri="{FF2B5EF4-FFF2-40B4-BE49-F238E27FC236}">
                <a16:creationId xmlns:a16="http://schemas.microsoft.com/office/drawing/2014/main" id="{4784551F-0B9A-4BCA-9DA3-01824B873ACA}"/>
              </a:ext>
            </a:extLst>
          </p:cNvPr>
          <p:cNvSpPr txBox="1"/>
          <p:nvPr/>
        </p:nvSpPr>
        <p:spPr>
          <a:xfrm>
            <a:off x="466530" y="3315617"/>
            <a:ext cx="8210939" cy="2939266"/>
          </a:xfrm>
          <a:prstGeom prst="rect">
            <a:avLst/>
          </a:prstGeom>
          <a:noFill/>
          <a:ln>
            <a:noFill/>
          </a:ln>
        </p:spPr>
        <p:txBody>
          <a:bodyPr wrap="square" rtlCol="0">
            <a:spAutoFit/>
          </a:bodyPr>
          <a:lstStyle/>
          <a:p>
            <a:pPr algn="ctr"/>
            <a:r>
              <a:rPr lang="es-MX" sz="4000" b="1" dirty="0">
                <a:ln>
                  <a:solidFill>
                    <a:schemeClr val="bg2">
                      <a:lumMod val="50000"/>
                    </a:schemeClr>
                  </a:solidFill>
                </a:ln>
                <a:solidFill>
                  <a:schemeClr val="tx2">
                    <a:lumMod val="75000"/>
                  </a:schemeClr>
                </a:solidFill>
                <a:effectLst>
                  <a:outerShdw blurRad="63500" sx="102000" sy="102000" algn="ctr" rotWithShape="0">
                    <a:prstClr val="black">
                      <a:alpha val="40000"/>
                    </a:prstClr>
                  </a:outerShdw>
                </a:effectLst>
                <a:latin typeface="Abadi" panose="020B0604020104020204" pitchFamily="34" charset="0"/>
                <a:cs typeface="Arial" panose="020B0604020202020204" pitchFamily="34" charset="0"/>
              </a:rPr>
              <a:t>Criterios de Presupuestación</a:t>
            </a:r>
          </a:p>
          <a:p>
            <a:endParaRPr lang="es-MX" sz="1100" dirty="0">
              <a:latin typeface="Abadi" panose="020B0604020104020204" pitchFamily="34" charset="0"/>
              <a:cs typeface="Arial" panose="020B0604020202020204" pitchFamily="34" charset="0"/>
            </a:endParaRPr>
          </a:p>
          <a:p>
            <a:pPr algn="ctr"/>
            <a:r>
              <a:rPr lang="es-ES" sz="4000" b="1" dirty="0">
                <a:ln>
                  <a:solidFill>
                    <a:schemeClr val="bg2">
                      <a:lumMod val="50000"/>
                    </a:schemeClr>
                  </a:solidFill>
                </a:ln>
                <a:effectLst>
                  <a:outerShdw blurRad="63500" sx="102000" sy="102000" algn="ctr" rotWithShape="0">
                    <a:prstClr val="black">
                      <a:alpha val="40000"/>
                    </a:prstClr>
                  </a:outerShdw>
                </a:effectLst>
                <a:latin typeface="Abadi" panose="020B0604020104020204" pitchFamily="34" charset="0"/>
                <a:cs typeface="Arial" panose="020B0604020202020204" pitchFamily="34" charset="0"/>
              </a:rPr>
              <a:t>Pronóstico de Ingresos y Presupuesto de Egresos</a:t>
            </a:r>
          </a:p>
          <a:p>
            <a:pPr algn="r"/>
            <a:r>
              <a:rPr lang="es-MX" sz="5400" b="1" dirty="0">
                <a:ln>
                  <a:solidFill>
                    <a:schemeClr val="bg2">
                      <a:lumMod val="50000"/>
                    </a:schemeClr>
                  </a:solidFill>
                </a:ln>
                <a:solidFill>
                  <a:schemeClr val="tx2">
                    <a:lumMod val="75000"/>
                  </a:schemeClr>
                </a:solidFill>
                <a:effectLst>
                  <a:outerShdw blurRad="63500" sx="102000" sy="102000" algn="ctr" rotWithShape="0">
                    <a:prstClr val="black">
                      <a:alpha val="40000"/>
                    </a:prstClr>
                  </a:outerShdw>
                </a:effectLst>
                <a:latin typeface="Abadi" panose="020B0604020104020204" pitchFamily="34" charset="0"/>
                <a:cs typeface="Arial" panose="020B0604020202020204" pitchFamily="34" charset="0"/>
              </a:rPr>
              <a:t>2020</a:t>
            </a:r>
          </a:p>
        </p:txBody>
      </p:sp>
    </p:spTree>
    <p:extLst>
      <p:ext uri="{BB962C8B-B14F-4D97-AF65-F5344CB8AC3E}">
        <p14:creationId xmlns:p14="http://schemas.microsoft.com/office/powerpoint/2010/main" val="4180532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4370BA9D-4085-4989-8B0F-BCECFA79895C}"/>
              </a:ext>
            </a:extLst>
          </p:cNvPr>
          <p:cNvSpPr>
            <a:spLocks noGrp="1"/>
          </p:cNvSpPr>
          <p:nvPr>
            <p:ph idx="1"/>
          </p:nvPr>
        </p:nvSpPr>
        <p:spPr>
          <a:xfrm>
            <a:off x="228600" y="980598"/>
            <a:ext cx="8595360" cy="5676234"/>
          </a:xfrm>
        </p:spPr>
        <p:txBody>
          <a:bodyPr>
            <a:noAutofit/>
          </a:bodyPr>
          <a:lstStyle/>
          <a:p>
            <a:pPr marL="0" indent="0">
              <a:buNone/>
            </a:pPr>
            <a:r>
              <a:rPr lang="es-MX" sz="18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Criterios:</a:t>
            </a:r>
            <a:endParaRPr lang="es-MX" sz="1800" b="1" dirty="0">
              <a:solidFill>
                <a:srgbClr val="005A9E"/>
              </a:solidFill>
              <a:latin typeface="Arial" panose="020B0604020202020204" pitchFamily="34" charset="0"/>
              <a:cs typeface="Arial" panose="020B0604020202020204" pitchFamily="34" charset="0"/>
            </a:endParaRPr>
          </a:p>
          <a:p>
            <a:pPr marL="0" indent="0">
              <a:buNone/>
            </a:pPr>
            <a:endParaRPr lang="es-MX" sz="1800" dirty="0"/>
          </a:p>
          <a:p>
            <a:r>
              <a:rPr lang="es-MX" sz="1800" dirty="0"/>
              <a:t>Capturar en el formato </a:t>
            </a:r>
            <a:r>
              <a:rPr lang="es-MX" sz="1800" dirty="0" err="1"/>
              <a:t>excel</a:t>
            </a:r>
            <a:r>
              <a:rPr lang="es-MX" sz="1800" dirty="0"/>
              <a:t> </a:t>
            </a:r>
            <a:r>
              <a:rPr lang="es-MX" sz="1800" b="1" dirty="0">
                <a:solidFill>
                  <a:srgbClr val="005A9E"/>
                </a:solidFill>
              </a:rPr>
              <a:t>“Anteproyecto de Ingresos 2020”</a:t>
            </a:r>
            <a:r>
              <a:rPr lang="es-MX" sz="1800" dirty="0"/>
              <a:t>.</a:t>
            </a:r>
          </a:p>
          <a:p>
            <a:endParaRPr lang="es-MX" sz="1800" dirty="0"/>
          </a:p>
          <a:p>
            <a:endParaRPr lang="es-MX" sz="1800" dirty="0"/>
          </a:p>
          <a:p>
            <a:endParaRPr lang="es-MX" sz="1800" dirty="0"/>
          </a:p>
          <a:p>
            <a:endParaRPr lang="es-MX" sz="1800" dirty="0"/>
          </a:p>
          <a:p>
            <a:endParaRPr lang="es-MX" sz="1800" dirty="0"/>
          </a:p>
          <a:p>
            <a:endParaRPr lang="es-MX" sz="1800" dirty="0"/>
          </a:p>
          <a:p>
            <a:r>
              <a:rPr lang="es-MX" sz="1800" dirty="0"/>
              <a:t>Revisar aranceles y conceptos de ingresos que se tienen registrados para el ejercicio 2019.</a:t>
            </a:r>
          </a:p>
          <a:p>
            <a:r>
              <a:rPr lang="es-MX" sz="1800" dirty="0"/>
              <a:t>Indicar si alguno de ellos ya no será necesario para el próximo ejercicio.</a:t>
            </a:r>
          </a:p>
          <a:p>
            <a:r>
              <a:rPr lang="es-MX" sz="1800" dirty="0"/>
              <a:t>Indicar si se requiere de la creación de algún nuevo arancel.</a:t>
            </a:r>
          </a:p>
          <a:p>
            <a:r>
              <a:rPr lang="es-MX" sz="1800" dirty="0"/>
              <a:t>El recurso estará disponible conforme sea recaudado por el </a:t>
            </a:r>
            <a:r>
              <a:rPr lang="es-MX" sz="1800" dirty="0" err="1"/>
              <a:t>CeGe</a:t>
            </a:r>
            <a:r>
              <a:rPr lang="es-MX" sz="1800" dirty="0"/>
              <a:t>.</a:t>
            </a:r>
          </a:p>
          <a:p>
            <a:endParaRPr lang="es-MX" sz="1800" dirty="0"/>
          </a:p>
          <a:p>
            <a:r>
              <a:rPr lang="es-MX" sz="18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Fecha de entrega: </a:t>
            </a:r>
            <a:r>
              <a:rPr lang="es-MX" sz="1800" b="1" dirty="0">
                <a:solidFill>
                  <a:srgbClr val="005A9E"/>
                </a:solidFill>
              </a:rPr>
              <a:t>30 de julio de 2019</a:t>
            </a:r>
          </a:p>
        </p:txBody>
      </p:sp>
      <p:pic>
        <p:nvPicPr>
          <p:cNvPr id="5" name="Imagen 4">
            <a:extLst>
              <a:ext uri="{FF2B5EF4-FFF2-40B4-BE49-F238E27FC236}">
                <a16:creationId xmlns:a16="http://schemas.microsoft.com/office/drawing/2014/main" id="{32A886A9-9AB8-4FBB-A468-83A181AF893D}"/>
              </a:ext>
            </a:extLst>
          </p:cNvPr>
          <p:cNvPicPr>
            <a:picLocks noChangeAspect="1"/>
          </p:cNvPicPr>
          <p:nvPr/>
        </p:nvPicPr>
        <p:blipFill rotWithShape="1">
          <a:blip r:embed="rId2"/>
          <a:srcRect l="2333" t="28360" r="1333" b="49407"/>
          <a:stretch/>
        </p:blipFill>
        <p:spPr>
          <a:xfrm>
            <a:off x="664460" y="2123598"/>
            <a:ext cx="8229600" cy="1652874"/>
          </a:xfrm>
          <a:prstGeom prst="rect">
            <a:avLst/>
          </a:prstGeom>
        </p:spPr>
      </p:pic>
      <p:sp>
        <p:nvSpPr>
          <p:cNvPr id="7" name="Rectángulo 6">
            <a:extLst>
              <a:ext uri="{FF2B5EF4-FFF2-40B4-BE49-F238E27FC236}">
                <a16:creationId xmlns:a16="http://schemas.microsoft.com/office/drawing/2014/main" id="{17EAB7AB-CDB0-402A-9A63-8C69AB8B076A}"/>
              </a:ext>
            </a:extLst>
          </p:cNvPr>
          <p:cNvSpPr/>
          <p:nvPr/>
        </p:nvSpPr>
        <p:spPr>
          <a:xfrm>
            <a:off x="457199" y="228652"/>
            <a:ext cx="6259523" cy="369332"/>
          </a:xfrm>
          <a:prstGeom prst="rect">
            <a:avLst/>
          </a:prstGeom>
        </p:spPr>
        <p:txBody>
          <a:bodyPr wrap="square">
            <a:spAutoFit/>
          </a:bodyPr>
          <a:lstStyle/>
          <a:p>
            <a:r>
              <a:rPr lang="es-ES" dirty="0">
                <a:solidFill>
                  <a:srgbClr val="FFFFFF"/>
                </a:solidFill>
                <a:latin typeface="Raleway SemiBold"/>
                <a:cs typeface="Raleway SemiBold"/>
              </a:rPr>
              <a:t>PRONÓSTICO DE INGRESOS</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118372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4370BA9D-4085-4989-8B0F-BCECFA79895C}"/>
              </a:ext>
            </a:extLst>
          </p:cNvPr>
          <p:cNvSpPr>
            <a:spLocks noGrp="1"/>
          </p:cNvSpPr>
          <p:nvPr>
            <p:ph idx="1"/>
          </p:nvPr>
        </p:nvSpPr>
        <p:spPr>
          <a:xfrm>
            <a:off x="237744" y="987552"/>
            <a:ext cx="8229600" cy="5248656"/>
          </a:xfrm>
        </p:spPr>
        <p:txBody>
          <a:bodyPr>
            <a:noAutofit/>
          </a:bodyPr>
          <a:lstStyle/>
          <a:p>
            <a:pPr marL="0" indent="0" algn="just">
              <a:buNone/>
            </a:pPr>
            <a:r>
              <a:rPr lang="es-MX" sz="18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Criterios:</a:t>
            </a:r>
          </a:p>
          <a:p>
            <a:pPr marL="0" indent="0" algn="just">
              <a:buNone/>
            </a:pPr>
            <a:endParaRPr lang="es-MX" sz="1800" b="1" dirty="0">
              <a:solidFill>
                <a:srgbClr val="005A9E"/>
              </a:solidFill>
              <a:latin typeface="Arial" panose="020B0604020202020204" pitchFamily="34" charset="0"/>
              <a:cs typeface="Arial" panose="020B0604020202020204" pitchFamily="34" charset="0"/>
            </a:endParaRPr>
          </a:p>
          <a:p>
            <a:pPr algn="just"/>
            <a:r>
              <a:rPr lang="es-ES_tradnl" sz="1800" b="1" dirty="0">
                <a:latin typeface="Calibri (Cuerpo)"/>
              </a:rPr>
              <a:t>Todo recurso presupuestado</a:t>
            </a:r>
            <a:r>
              <a:rPr lang="es-ES_tradnl" sz="1800" dirty="0">
                <a:latin typeface="Calibri (Cuerpo)"/>
              </a:rPr>
              <a:t> </a:t>
            </a:r>
            <a:r>
              <a:rPr lang="es-ES_tradnl" sz="1800" b="1" dirty="0">
                <a:latin typeface="Calibri (Cuerpo)"/>
              </a:rPr>
              <a:t>deberá calendarizarse, </a:t>
            </a:r>
            <a:r>
              <a:rPr lang="es-ES_tradnl" sz="1800" dirty="0">
                <a:latin typeface="Calibri (Cuerpo)"/>
              </a:rPr>
              <a:t>distribuyendo el recurso en los 12 meses del ejercicio presupuestal 2020, </a:t>
            </a:r>
            <a:r>
              <a:rPr lang="es-ES_tradnl" sz="1800" b="1" dirty="0">
                <a:latin typeface="Calibri (Cuerpo)"/>
              </a:rPr>
              <a:t>priorizando</a:t>
            </a:r>
            <a:r>
              <a:rPr lang="es-ES_tradnl" sz="1800" dirty="0">
                <a:latin typeface="Calibri (Cuerpo)"/>
              </a:rPr>
              <a:t> la distribución del recurso </a:t>
            </a:r>
            <a:r>
              <a:rPr lang="es-ES_tradnl" sz="1800" b="1" dirty="0">
                <a:latin typeface="Calibri (Cuerpo)"/>
              </a:rPr>
              <a:t>en el periodo presupuestal que se prevea realizar el pago</a:t>
            </a:r>
            <a:r>
              <a:rPr lang="es-ES_tradnl" sz="1800" dirty="0">
                <a:latin typeface="Calibri (Cuerpo)"/>
              </a:rPr>
              <a:t> de los bienes y/o servicios.</a:t>
            </a:r>
          </a:p>
          <a:p>
            <a:pPr marL="0" indent="0" algn="just">
              <a:buNone/>
            </a:pPr>
            <a:endParaRPr lang="es-MX" sz="1800" dirty="0">
              <a:latin typeface="Calibri (Cuerpo)"/>
            </a:endParaRPr>
          </a:p>
          <a:p>
            <a:pPr algn="just"/>
            <a:r>
              <a:rPr lang="es-ES_tradnl" altLang="es-MX" sz="1800" dirty="0">
                <a:latin typeface="Calibri (Cuerpo)"/>
              </a:rPr>
              <a:t>Se realizará un </a:t>
            </a:r>
            <a:r>
              <a:rPr lang="es-ES_tradnl" altLang="es-MX" sz="1800" b="1" dirty="0">
                <a:latin typeface="Calibri (Cuerpo)"/>
              </a:rPr>
              <a:t>cierre mensual </a:t>
            </a:r>
            <a:r>
              <a:rPr lang="es-ES_tradnl" altLang="es-MX" sz="1800" dirty="0">
                <a:latin typeface="Calibri (Cuerpo)"/>
              </a:rPr>
              <a:t>mediante el cual aquellas  acciones que presenten </a:t>
            </a:r>
            <a:r>
              <a:rPr lang="es-ES_tradnl" altLang="es-MX" sz="1800" b="1" dirty="0">
                <a:latin typeface="Calibri (Cuerpo)"/>
              </a:rPr>
              <a:t>recursos no comprometidos </a:t>
            </a:r>
            <a:r>
              <a:rPr lang="es-ES_tradnl" altLang="es-MX" sz="1800" dirty="0">
                <a:latin typeface="Calibri (Cuerpo)"/>
              </a:rPr>
              <a:t>del periodo en cierre, </a:t>
            </a:r>
            <a:r>
              <a:rPr lang="es-ES_tradnl" altLang="es-MX" sz="1800" b="1" dirty="0">
                <a:latin typeface="Calibri (Cuerpo)"/>
              </a:rPr>
              <a:t>serán retirados y reasignados </a:t>
            </a:r>
            <a:r>
              <a:rPr lang="es-ES_tradnl" altLang="es-MX" sz="1800" dirty="0">
                <a:latin typeface="Calibri (Cuerpo)"/>
              </a:rPr>
              <a:t>para atender otras necesidades institucionales, por lo que el recurso no se cambiará en automático de periodo.</a:t>
            </a:r>
          </a:p>
          <a:p>
            <a:pPr marL="0" indent="0" algn="just">
              <a:buNone/>
            </a:pPr>
            <a:endParaRPr lang="es-ES_tradnl" altLang="es-MX" sz="1800" dirty="0">
              <a:latin typeface="Calibri (Cuerpo)"/>
            </a:endParaRPr>
          </a:p>
          <a:p>
            <a:pPr algn="just"/>
            <a:r>
              <a:rPr lang="es-ES_tradnl" altLang="es-MX" sz="1800" dirty="0">
                <a:latin typeface="Calibri (Cuerpo)"/>
              </a:rPr>
              <a:t>Quienes sean </a:t>
            </a:r>
            <a:r>
              <a:rPr lang="es-ES_tradnl" altLang="es-MX" sz="1800" b="1" dirty="0">
                <a:latin typeface="Calibri (Cuerpo)"/>
              </a:rPr>
              <a:t>eficientes en el ejercicio del gasto </a:t>
            </a:r>
            <a:r>
              <a:rPr lang="es-ES_tradnl" altLang="es-MX" sz="1800" dirty="0">
                <a:latin typeface="Calibri (Cuerpo)"/>
              </a:rPr>
              <a:t>del recurso ordinario tendrán la </a:t>
            </a:r>
            <a:r>
              <a:rPr lang="es-ES_tradnl" altLang="es-MX" sz="1800" b="1" dirty="0">
                <a:latin typeface="Calibri (Cuerpo)"/>
              </a:rPr>
              <a:t>posibilidad </a:t>
            </a:r>
            <a:r>
              <a:rPr lang="es-ES_tradnl" altLang="es-MX" sz="1800" dirty="0">
                <a:latin typeface="Calibri (Cuerpo)"/>
              </a:rPr>
              <a:t>de solicitar una </a:t>
            </a:r>
            <a:r>
              <a:rPr lang="es-ES_tradnl" altLang="es-MX" sz="1800" b="1" dirty="0">
                <a:latin typeface="Calibri (Cuerpo)"/>
              </a:rPr>
              <a:t>ampliación </a:t>
            </a:r>
            <a:r>
              <a:rPr lang="es-ES_tradnl" altLang="es-MX" sz="1800" dirty="0">
                <a:latin typeface="Calibri (Cuerpo)"/>
              </a:rPr>
              <a:t>del mismo con la </a:t>
            </a:r>
            <a:r>
              <a:rPr lang="es-ES_tradnl" altLang="es-MX" sz="1800" b="1" dirty="0">
                <a:latin typeface="Calibri (Cuerpo)"/>
              </a:rPr>
              <a:t>debida justificación</a:t>
            </a:r>
            <a:r>
              <a:rPr lang="es-ES_tradnl" altLang="es-MX" sz="1800" dirty="0">
                <a:latin typeface="Calibri (Cuerpo)"/>
              </a:rPr>
              <a:t>.</a:t>
            </a:r>
          </a:p>
          <a:p>
            <a:pPr marL="0" indent="0" algn="just">
              <a:buNone/>
            </a:pPr>
            <a:endParaRPr lang="es-ES_tradnl" altLang="es-MX" sz="1800" dirty="0">
              <a:latin typeface="Calibri (Cuerpo)"/>
            </a:endParaRPr>
          </a:p>
          <a:p>
            <a:pPr algn="just"/>
            <a:r>
              <a:rPr lang="es-ES_tradnl" altLang="es-MX" sz="1800" b="1" dirty="0">
                <a:latin typeface="Calibri (Cuerpo)"/>
              </a:rPr>
              <a:t>Hacer una adecuada calendarización del gasto </a:t>
            </a:r>
            <a:r>
              <a:rPr lang="es-ES_tradnl" altLang="es-MX" sz="1800" dirty="0">
                <a:latin typeface="Calibri (Cuerpo)"/>
              </a:rPr>
              <a:t>y ejercicio oportuno de los recursos disponibles mensualmente</a:t>
            </a:r>
            <a:r>
              <a:rPr lang="es-MX" altLang="es-MX" sz="1800" dirty="0">
                <a:latin typeface="Calibri (Cuerpo)"/>
              </a:rPr>
              <a:t>.</a:t>
            </a:r>
          </a:p>
        </p:txBody>
      </p:sp>
      <p:sp>
        <p:nvSpPr>
          <p:cNvPr id="6" name="Rectángulo 5">
            <a:extLst>
              <a:ext uri="{FF2B5EF4-FFF2-40B4-BE49-F238E27FC236}">
                <a16:creationId xmlns:a16="http://schemas.microsoft.com/office/drawing/2014/main" id="{7D6A8E48-0A3D-48C0-BDCC-4645C5E0BE05}"/>
              </a:ext>
            </a:extLst>
          </p:cNvPr>
          <p:cNvSpPr/>
          <p:nvPr/>
        </p:nvSpPr>
        <p:spPr>
          <a:xfrm>
            <a:off x="457199" y="228652"/>
            <a:ext cx="6259523" cy="369332"/>
          </a:xfrm>
          <a:prstGeom prst="rect">
            <a:avLst/>
          </a:prstGeom>
        </p:spPr>
        <p:txBody>
          <a:bodyPr wrap="square">
            <a:spAutoFit/>
          </a:bodyPr>
          <a:lstStyle/>
          <a:p>
            <a:r>
              <a:rPr lang="es-ES" dirty="0">
                <a:solidFill>
                  <a:srgbClr val="FFFFFF"/>
                </a:solidFill>
                <a:latin typeface="Raleway SemiBold"/>
                <a:cs typeface="Raleway SemiBold"/>
              </a:rPr>
              <a:t>PRESUPUESTO DE EGRESOS</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3874876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4370BA9D-4085-4989-8B0F-BCECFA79895C}"/>
              </a:ext>
            </a:extLst>
          </p:cNvPr>
          <p:cNvSpPr>
            <a:spLocks noGrp="1"/>
          </p:cNvSpPr>
          <p:nvPr>
            <p:ph idx="1"/>
          </p:nvPr>
        </p:nvSpPr>
        <p:spPr>
          <a:xfrm>
            <a:off x="457200" y="1143000"/>
            <a:ext cx="7991856" cy="5175913"/>
          </a:xfrm>
        </p:spPr>
        <p:txBody>
          <a:bodyPr>
            <a:noAutofit/>
          </a:bodyPr>
          <a:lstStyle/>
          <a:p>
            <a:pPr marL="0" indent="0" algn="just">
              <a:buNone/>
            </a:pPr>
            <a:r>
              <a:rPr lang="es-MX" sz="20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Criterio:</a:t>
            </a:r>
          </a:p>
          <a:p>
            <a:pPr marL="0" indent="0" algn="just">
              <a:buNone/>
            </a:pPr>
            <a:endParaRPr lang="es-MX" sz="20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a:buNone/>
            </a:pPr>
            <a:r>
              <a:rPr lang="es-ES_tradnl" sz="1800" b="1" dirty="0">
                <a:solidFill>
                  <a:srgbClr val="005A9E"/>
                </a:solidFill>
              </a:rPr>
              <a:t>Servicios Personales</a:t>
            </a:r>
            <a:endParaRPr lang="es-MX" sz="1800" b="1" dirty="0">
              <a:solidFill>
                <a:srgbClr val="005A9E"/>
              </a:solidFill>
            </a:endParaRPr>
          </a:p>
          <a:p>
            <a:pPr marL="0" indent="0" algn="just">
              <a:buNone/>
            </a:pPr>
            <a:endParaRPr lang="es-ES_tradnl" sz="1800" dirty="0"/>
          </a:p>
          <a:p>
            <a:pPr marL="400050" lvl="1" indent="0" algn="just">
              <a:buNone/>
            </a:pPr>
            <a:r>
              <a:rPr lang="es-ES_tradnl" sz="1800" dirty="0"/>
              <a:t>Todas aquellas partidas de gasto que integran el salario del personal de base activo, honorarios asimilables a salarios (incluye profesores de tiempo parcial y honorarios puros ordinarios), serán presupuestados por la Dirección de Recursos Humanos (DRH).</a:t>
            </a:r>
          </a:p>
          <a:p>
            <a:pPr lvl="1" algn="just"/>
            <a:endParaRPr lang="es-MX" altLang="es-MX" sz="1800" dirty="0"/>
          </a:p>
        </p:txBody>
      </p:sp>
      <p:sp>
        <p:nvSpPr>
          <p:cNvPr id="5" name="Rectángulo 4">
            <a:extLst>
              <a:ext uri="{FF2B5EF4-FFF2-40B4-BE49-F238E27FC236}">
                <a16:creationId xmlns:a16="http://schemas.microsoft.com/office/drawing/2014/main" id="{A0F6B7FC-2D92-411D-ADD8-78777EAABDC4}"/>
              </a:ext>
            </a:extLst>
          </p:cNvPr>
          <p:cNvSpPr/>
          <p:nvPr/>
        </p:nvSpPr>
        <p:spPr>
          <a:xfrm>
            <a:off x="457199" y="228652"/>
            <a:ext cx="6259523" cy="369332"/>
          </a:xfrm>
          <a:prstGeom prst="rect">
            <a:avLst/>
          </a:prstGeom>
        </p:spPr>
        <p:txBody>
          <a:bodyPr wrap="square">
            <a:spAutoFit/>
          </a:bodyPr>
          <a:lstStyle/>
          <a:p>
            <a:r>
              <a:rPr lang="es-ES" dirty="0">
                <a:solidFill>
                  <a:srgbClr val="FFFFFF"/>
                </a:solidFill>
                <a:latin typeface="Raleway SemiBold"/>
                <a:cs typeface="Raleway SemiBold"/>
              </a:rPr>
              <a:t>PRESUPUESTO DE EGRESOS/ </a:t>
            </a:r>
            <a:r>
              <a:rPr lang="es-ES" dirty="0">
                <a:solidFill>
                  <a:srgbClr val="FFFFFF"/>
                </a:solidFill>
                <a:latin typeface="Raleway Regular"/>
                <a:cs typeface="Raleway SemiBold"/>
              </a:rPr>
              <a:t>Gasto Ordinario</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257363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5" b="2509"/>
          <a:stretch/>
        </p:blipFill>
        <p:spPr>
          <a:xfrm>
            <a:off x="0" y="-30480"/>
            <a:ext cx="9150531" cy="6888480"/>
          </a:xfrm>
          <a:prstGeom prst="rect">
            <a:avLst/>
          </a:prstGeom>
        </p:spPr>
      </p:pic>
      <p:sp>
        <p:nvSpPr>
          <p:cNvPr id="4" name="CuadroTexto 3">
            <a:extLst>
              <a:ext uri="{FF2B5EF4-FFF2-40B4-BE49-F238E27FC236}">
                <a16:creationId xmlns:a16="http://schemas.microsoft.com/office/drawing/2014/main" id="{4784551F-0B9A-4BCA-9DA3-01824B873ACA}"/>
              </a:ext>
            </a:extLst>
          </p:cNvPr>
          <p:cNvSpPr txBox="1"/>
          <p:nvPr/>
        </p:nvSpPr>
        <p:spPr>
          <a:xfrm>
            <a:off x="466530" y="3315617"/>
            <a:ext cx="8210939" cy="2323713"/>
          </a:xfrm>
          <a:prstGeom prst="rect">
            <a:avLst/>
          </a:prstGeom>
          <a:noFill/>
          <a:ln>
            <a:noFill/>
          </a:ln>
        </p:spPr>
        <p:txBody>
          <a:bodyPr wrap="square" rtlCol="0">
            <a:spAutoFit/>
          </a:bodyPr>
          <a:lstStyle/>
          <a:p>
            <a:pPr algn="ctr"/>
            <a:r>
              <a:rPr lang="es-MX" sz="4000" b="1" dirty="0">
                <a:ln>
                  <a:solidFill>
                    <a:schemeClr val="bg2">
                      <a:lumMod val="50000"/>
                    </a:schemeClr>
                  </a:solidFill>
                </a:ln>
                <a:solidFill>
                  <a:schemeClr val="tx2">
                    <a:lumMod val="75000"/>
                  </a:schemeClr>
                </a:solidFill>
                <a:effectLst>
                  <a:outerShdw blurRad="63500" sx="102000" sy="102000" algn="ctr" rotWithShape="0">
                    <a:prstClr val="black">
                      <a:alpha val="40000"/>
                    </a:prstClr>
                  </a:outerShdw>
                </a:effectLst>
                <a:latin typeface="Abadi" panose="020B0604020104020204" pitchFamily="34" charset="0"/>
                <a:cs typeface="Arial" panose="020B0604020202020204" pitchFamily="34" charset="0"/>
              </a:rPr>
              <a:t>Marco de Referencia</a:t>
            </a:r>
          </a:p>
          <a:p>
            <a:endParaRPr lang="es-MX" sz="1100" dirty="0">
              <a:latin typeface="Abadi" panose="020B0604020104020204" pitchFamily="34" charset="0"/>
              <a:cs typeface="Arial" panose="020B0604020202020204" pitchFamily="34" charset="0"/>
            </a:endParaRPr>
          </a:p>
          <a:p>
            <a:pPr algn="ctr"/>
            <a:r>
              <a:rPr lang="es-MX" sz="4000" b="1" dirty="0">
                <a:ln>
                  <a:solidFill>
                    <a:schemeClr val="bg2">
                      <a:lumMod val="50000"/>
                    </a:schemeClr>
                  </a:solidFill>
                </a:ln>
                <a:effectLst>
                  <a:outerShdw blurRad="63500" sx="102000" sy="102000" algn="ctr" rotWithShape="0">
                    <a:prstClr val="black">
                      <a:alpha val="40000"/>
                    </a:prstClr>
                  </a:outerShdw>
                </a:effectLst>
                <a:latin typeface="Abadi" panose="020B0604020104020204" pitchFamily="34" charset="0"/>
                <a:cs typeface="Arial" panose="020B0604020202020204" pitchFamily="34" charset="0"/>
              </a:rPr>
              <a:t>Programas Presupuestarios </a:t>
            </a:r>
          </a:p>
          <a:p>
            <a:pPr algn="r"/>
            <a:r>
              <a:rPr lang="es-MX" sz="5400" b="1" dirty="0">
                <a:ln>
                  <a:solidFill>
                    <a:schemeClr val="bg2">
                      <a:lumMod val="50000"/>
                    </a:schemeClr>
                  </a:solidFill>
                </a:ln>
                <a:solidFill>
                  <a:schemeClr val="tx2">
                    <a:lumMod val="75000"/>
                  </a:schemeClr>
                </a:solidFill>
                <a:effectLst>
                  <a:outerShdw blurRad="63500" sx="102000" sy="102000" algn="ctr" rotWithShape="0">
                    <a:prstClr val="black">
                      <a:alpha val="40000"/>
                    </a:prstClr>
                  </a:outerShdw>
                </a:effectLst>
                <a:latin typeface="Abadi" panose="020B0604020104020204" pitchFamily="34" charset="0"/>
                <a:cs typeface="Arial" panose="020B0604020202020204" pitchFamily="34" charset="0"/>
              </a:rPr>
              <a:t>2020</a:t>
            </a:r>
          </a:p>
        </p:txBody>
      </p:sp>
    </p:spTree>
    <p:extLst>
      <p:ext uri="{BB962C8B-B14F-4D97-AF65-F5344CB8AC3E}">
        <p14:creationId xmlns:p14="http://schemas.microsoft.com/office/powerpoint/2010/main" val="3221811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4370BA9D-4085-4989-8B0F-BCECFA79895C}"/>
              </a:ext>
            </a:extLst>
          </p:cNvPr>
          <p:cNvSpPr>
            <a:spLocks noGrp="1"/>
          </p:cNvSpPr>
          <p:nvPr>
            <p:ph idx="1"/>
          </p:nvPr>
        </p:nvSpPr>
        <p:spPr>
          <a:xfrm>
            <a:off x="283464" y="1143000"/>
            <a:ext cx="8403336" cy="5568696"/>
          </a:xfrm>
        </p:spPr>
        <p:txBody>
          <a:bodyPr>
            <a:noAutofit/>
          </a:bodyPr>
          <a:lstStyle/>
          <a:p>
            <a:pPr marL="0" indent="0" algn="just">
              <a:buNone/>
            </a:pPr>
            <a:r>
              <a:rPr lang="es-MX" sz="20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Criterios:</a:t>
            </a:r>
          </a:p>
          <a:p>
            <a:pPr marL="0" indent="0" algn="just">
              <a:buNone/>
            </a:pPr>
            <a:endParaRPr lang="es-MX" sz="20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a:buNone/>
            </a:pPr>
            <a:r>
              <a:rPr lang="es-ES_tradnl" sz="1800" b="1" dirty="0">
                <a:solidFill>
                  <a:srgbClr val="005A9E"/>
                </a:solidFill>
              </a:rPr>
              <a:t>Operación del padrón vehicular </a:t>
            </a:r>
            <a:endParaRPr lang="es-MX" sz="1800" b="1" dirty="0">
              <a:solidFill>
                <a:srgbClr val="005A9E"/>
              </a:solidFill>
            </a:endParaRPr>
          </a:p>
          <a:p>
            <a:pPr algn="just">
              <a:buFont typeface="+mj-lt"/>
              <a:buAutoNum type="arabicPeriod"/>
            </a:pPr>
            <a:r>
              <a:rPr lang="es-ES_tradnl" sz="1800" dirty="0"/>
              <a:t>Existe un padrón vehicular utilitario asignado a la Dirección de Infraestructura y Servicios Universitarios (DISU), el cual está a disposición de toda la Universidad para atender a las distintas actividades propias de sus funciones.</a:t>
            </a:r>
          </a:p>
          <a:p>
            <a:pPr marL="0" indent="0" algn="just">
              <a:buNone/>
            </a:pPr>
            <a:endParaRPr lang="es-ES_tradnl" sz="1500" dirty="0"/>
          </a:p>
          <a:p>
            <a:pPr marL="400050" lvl="1" indent="0" algn="just">
              <a:buNone/>
            </a:pPr>
            <a:r>
              <a:rPr lang="es-ES_tradnl" sz="1800" dirty="0"/>
              <a:t>Para dicho padrón vehicular, la DISU realizará una proyección de consumos y costos estimados para 2020 en los siguientes conceptos y partidas de gasto:</a:t>
            </a:r>
            <a:endParaRPr lang="es-MX" sz="1800" dirty="0"/>
          </a:p>
          <a:p>
            <a:pPr lvl="1" algn="just"/>
            <a:endParaRPr lang="es-MX" altLang="es-MX" sz="1800" dirty="0"/>
          </a:p>
        </p:txBody>
      </p:sp>
      <p:graphicFrame>
        <p:nvGraphicFramePr>
          <p:cNvPr id="8" name="Tabla 7">
            <a:extLst>
              <a:ext uri="{FF2B5EF4-FFF2-40B4-BE49-F238E27FC236}">
                <a16:creationId xmlns:a16="http://schemas.microsoft.com/office/drawing/2014/main" id="{0D97EA2F-F2F4-4224-87D8-A9C177AC0031}"/>
              </a:ext>
            </a:extLst>
          </p:cNvPr>
          <p:cNvGraphicFramePr>
            <a:graphicFrameLocks noGrp="1"/>
          </p:cNvGraphicFramePr>
          <p:nvPr>
            <p:extLst>
              <p:ext uri="{D42A27DB-BD31-4B8C-83A1-F6EECF244321}">
                <p14:modId xmlns:p14="http://schemas.microsoft.com/office/powerpoint/2010/main" val="1311992426"/>
              </p:ext>
            </p:extLst>
          </p:nvPr>
        </p:nvGraphicFramePr>
        <p:xfrm>
          <a:off x="813815" y="4211039"/>
          <a:ext cx="7516369" cy="2028606"/>
        </p:xfrm>
        <a:graphic>
          <a:graphicData uri="http://schemas.openxmlformats.org/drawingml/2006/table">
            <a:tbl>
              <a:tblPr firstRow="1" firstCol="1" bandRow="1">
                <a:tableStyleId>{5C22544A-7EE6-4342-B048-85BDC9FD1C3A}</a:tableStyleId>
              </a:tblPr>
              <a:tblGrid>
                <a:gridCol w="1932432">
                  <a:extLst>
                    <a:ext uri="{9D8B030D-6E8A-4147-A177-3AD203B41FA5}">
                      <a16:colId xmlns:a16="http://schemas.microsoft.com/office/drawing/2014/main" val="1438581001"/>
                    </a:ext>
                  </a:extLst>
                </a:gridCol>
                <a:gridCol w="5583937">
                  <a:extLst>
                    <a:ext uri="{9D8B030D-6E8A-4147-A177-3AD203B41FA5}">
                      <a16:colId xmlns:a16="http://schemas.microsoft.com/office/drawing/2014/main" val="3703063227"/>
                    </a:ext>
                  </a:extLst>
                </a:gridCol>
              </a:tblGrid>
              <a:tr h="269521">
                <a:tc>
                  <a:txBody>
                    <a:bodyPr/>
                    <a:lstStyle/>
                    <a:p>
                      <a:pPr algn="ctr">
                        <a:spcAft>
                          <a:spcPts val="0"/>
                        </a:spcAft>
                      </a:pPr>
                      <a:r>
                        <a:rPr lang="es-ES_tradnl" sz="1700" dirty="0">
                          <a:effectLst/>
                        </a:rPr>
                        <a:t>PARTIDA DE GASTO</a:t>
                      </a:r>
                      <a:endParaRPr lang="es-MX" sz="17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s-ES_tradnl" sz="1700" dirty="0">
                          <a:effectLst/>
                        </a:rPr>
                        <a:t>CONCEPTO</a:t>
                      </a:r>
                      <a:endParaRPr lang="es-MX" sz="17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172124845"/>
                  </a:ext>
                </a:extLst>
              </a:tr>
              <a:tr h="351817">
                <a:tc>
                  <a:txBody>
                    <a:bodyPr/>
                    <a:lstStyle/>
                    <a:p>
                      <a:pPr algn="ctr">
                        <a:spcAft>
                          <a:spcPts val="0"/>
                        </a:spcAft>
                      </a:pPr>
                      <a:r>
                        <a:rPr lang="es-ES_tradnl" sz="1700" dirty="0">
                          <a:effectLst/>
                        </a:rPr>
                        <a:t>2612</a:t>
                      </a:r>
                      <a:endParaRPr lang="es-MX" sz="17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700" dirty="0">
                          <a:effectLst/>
                        </a:rPr>
                        <a:t>Combustibles, lubricantes y aditivos para vehículos terrestres</a:t>
                      </a:r>
                      <a:endParaRPr lang="es-MX" sz="17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607244872"/>
                  </a:ext>
                </a:extLst>
              </a:tr>
              <a:tr h="351817">
                <a:tc>
                  <a:txBody>
                    <a:bodyPr/>
                    <a:lstStyle/>
                    <a:p>
                      <a:pPr algn="ctr">
                        <a:spcAft>
                          <a:spcPts val="0"/>
                        </a:spcAft>
                      </a:pPr>
                      <a:r>
                        <a:rPr lang="es-ES_tradnl" sz="1700">
                          <a:effectLst/>
                        </a:rPr>
                        <a:t>3551</a:t>
                      </a:r>
                      <a:endParaRPr lang="es-MX" sz="17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700" dirty="0">
                          <a:effectLst/>
                        </a:rPr>
                        <a:t>Mantenimiento y conservación de vehículos terrestres</a:t>
                      </a:r>
                      <a:endParaRPr lang="es-MX" sz="17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15599745"/>
                  </a:ext>
                </a:extLst>
              </a:tr>
              <a:tr h="351817">
                <a:tc>
                  <a:txBody>
                    <a:bodyPr/>
                    <a:lstStyle/>
                    <a:p>
                      <a:pPr algn="ctr">
                        <a:spcAft>
                          <a:spcPts val="0"/>
                        </a:spcAft>
                      </a:pPr>
                      <a:r>
                        <a:rPr lang="es-ES_tradnl" sz="1700">
                          <a:effectLst/>
                        </a:rPr>
                        <a:t>2961</a:t>
                      </a:r>
                      <a:endParaRPr lang="es-MX" sz="17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700" dirty="0">
                          <a:effectLst/>
                        </a:rPr>
                        <a:t>Refacciones y accesorios menores de equipo de transporte</a:t>
                      </a:r>
                      <a:endParaRPr lang="es-MX" sz="17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757449340"/>
                  </a:ext>
                </a:extLst>
              </a:tr>
              <a:tr h="351817">
                <a:tc>
                  <a:txBody>
                    <a:bodyPr/>
                    <a:lstStyle/>
                    <a:p>
                      <a:pPr algn="ctr">
                        <a:spcAft>
                          <a:spcPts val="0"/>
                        </a:spcAft>
                      </a:pPr>
                      <a:r>
                        <a:rPr lang="es-ES_tradnl" sz="1700">
                          <a:effectLst/>
                        </a:rPr>
                        <a:t>3451</a:t>
                      </a:r>
                      <a:endParaRPr lang="es-MX" sz="17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700" dirty="0">
                          <a:effectLst/>
                        </a:rPr>
                        <a:t>Seguro de bienes patrimoniales</a:t>
                      </a:r>
                      <a:endParaRPr lang="es-MX" sz="17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63891233"/>
                  </a:ext>
                </a:extLst>
              </a:tr>
              <a:tr h="351817">
                <a:tc>
                  <a:txBody>
                    <a:bodyPr/>
                    <a:lstStyle/>
                    <a:p>
                      <a:pPr algn="ctr">
                        <a:spcAft>
                          <a:spcPts val="0"/>
                        </a:spcAft>
                      </a:pPr>
                      <a:r>
                        <a:rPr lang="es-ES_tradnl" sz="1700" dirty="0">
                          <a:effectLst/>
                        </a:rPr>
                        <a:t>3921</a:t>
                      </a:r>
                      <a:endParaRPr lang="es-MX" sz="17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700" dirty="0">
                          <a:effectLst/>
                        </a:rPr>
                        <a:t>Otros impuestos y derechos (verificación vehicular)</a:t>
                      </a:r>
                      <a:endParaRPr lang="es-MX" sz="17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814704788"/>
                  </a:ext>
                </a:extLst>
              </a:tr>
            </a:tbl>
          </a:graphicData>
        </a:graphic>
      </p:graphicFrame>
      <p:sp>
        <p:nvSpPr>
          <p:cNvPr id="7" name="Rectángulo 6">
            <a:extLst>
              <a:ext uri="{FF2B5EF4-FFF2-40B4-BE49-F238E27FC236}">
                <a16:creationId xmlns:a16="http://schemas.microsoft.com/office/drawing/2014/main" id="{D52769A0-B8CD-4FF2-8415-758035303A11}"/>
              </a:ext>
            </a:extLst>
          </p:cNvPr>
          <p:cNvSpPr/>
          <p:nvPr/>
        </p:nvSpPr>
        <p:spPr>
          <a:xfrm>
            <a:off x="457199" y="228652"/>
            <a:ext cx="6259523" cy="369332"/>
          </a:xfrm>
          <a:prstGeom prst="rect">
            <a:avLst/>
          </a:prstGeom>
        </p:spPr>
        <p:txBody>
          <a:bodyPr wrap="square">
            <a:spAutoFit/>
          </a:bodyPr>
          <a:lstStyle/>
          <a:p>
            <a:r>
              <a:rPr lang="es-ES" dirty="0">
                <a:solidFill>
                  <a:srgbClr val="FFFFFF"/>
                </a:solidFill>
                <a:latin typeface="Raleway SemiBold"/>
                <a:cs typeface="Raleway SemiBold"/>
              </a:rPr>
              <a:t>PRESUPUESTO DE EGRESOS/ </a:t>
            </a:r>
            <a:r>
              <a:rPr lang="es-ES" dirty="0">
                <a:solidFill>
                  <a:srgbClr val="FFFFFF"/>
                </a:solidFill>
                <a:latin typeface="Raleway Regular"/>
                <a:cs typeface="Raleway SemiBold"/>
              </a:rPr>
              <a:t>Gasto Ordinario</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2124912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4370BA9D-4085-4989-8B0F-BCECFA79895C}"/>
              </a:ext>
            </a:extLst>
          </p:cNvPr>
          <p:cNvSpPr>
            <a:spLocks noGrp="1"/>
          </p:cNvSpPr>
          <p:nvPr>
            <p:ph idx="1"/>
          </p:nvPr>
        </p:nvSpPr>
        <p:spPr>
          <a:xfrm>
            <a:off x="457200" y="1014984"/>
            <a:ext cx="8421624" cy="5486348"/>
          </a:xfrm>
        </p:spPr>
        <p:txBody>
          <a:bodyPr>
            <a:noAutofit/>
          </a:bodyPr>
          <a:lstStyle/>
          <a:p>
            <a:pPr marL="0" indent="0" algn="just">
              <a:buNone/>
            </a:pPr>
            <a:r>
              <a:rPr lang="es-ES_tradnl" sz="1800" b="1" dirty="0">
                <a:solidFill>
                  <a:srgbClr val="005A9E"/>
                </a:solidFill>
              </a:rPr>
              <a:t>Operación del padrón vehicular</a:t>
            </a:r>
          </a:p>
          <a:p>
            <a:pPr marL="0" indent="0" algn="just">
              <a:buNone/>
            </a:pPr>
            <a:r>
              <a:rPr lang="es-ES_tradnl" sz="1800" b="1" dirty="0">
                <a:solidFill>
                  <a:srgbClr val="005A9E"/>
                </a:solidFill>
              </a:rPr>
              <a:t> </a:t>
            </a:r>
            <a:endParaRPr lang="es-MX" sz="1800" b="1" dirty="0">
              <a:solidFill>
                <a:srgbClr val="005A9E"/>
              </a:solidFill>
            </a:endParaRPr>
          </a:p>
          <a:p>
            <a:pPr algn="just">
              <a:buFont typeface="+mj-lt"/>
              <a:buAutoNum type="arabicPeriod" startAt="2"/>
            </a:pPr>
            <a:r>
              <a:rPr lang="es-ES_tradnl" sz="1800" dirty="0"/>
              <a:t>Existe un padrón vehicular utilitario asignado a cada centro gestor, el cual está a su disposición para atender a las distintas actividades propias de sus funciones.</a:t>
            </a:r>
          </a:p>
          <a:p>
            <a:pPr marL="0" indent="0" algn="just">
              <a:buNone/>
            </a:pPr>
            <a:endParaRPr lang="es-MX" sz="1800" dirty="0"/>
          </a:p>
          <a:p>
            <a:pPr marL="400050" lvl="1" indent="0" algn="just">
              <a:buNone/>
            </a:pPr>
            <a:r>
              <a:rPr lang="es-ES_tradnl" sz="1800" dirty="0"/>
              <a:t>Para dicho padrón vehicular, cada centro gestor realizará una proyección de consumos y costos estimados para 2020 en los siguientes conceptos y partidas de gasto:</a:t>
            </a:r>
          </a:p>
          <a:p>
            <a:pPr marL="400050" lvl="1" indent="0" algn="just">
              <a:buNone/>
            </a:pPr>
            <a:endParaRPr lang="es-ES_tradnl" sz="1800" dirty="0"/>
          </a:p>
          <a:p>
            <a:pPr marL="400050" lvl="1" indent="0" algn="just">
              <a:buNone/>
            </a:pPr>
            <a:endParaRPr lang="es-ES_tradnl" sz="1800" dirty="0"/>
          </a:p>
          <a:p>
            <a:pPr marL="400050" lvl="1" indent="0" algn="just">
              <a:buNone/>
            </a:pPr>
            <a:endParaRPr lang="es-ES_tradnl" sz="1800" dirty="0"/>
          </a:p>
          <a:p>
            <a:pPr marL="400050" lvl="1" indent="0" algn="just">
              <a:buNone/>
            </a:pPr>
            <a:endParaRPr lang="es-ES_tradnl" sz="1800" dirty="0"/>
          </a:p>
          <a:p>
            <a:pPr marL="400050" lvl="1" indent="0" algn="just">
              <a:buNone/>
            </a:pPr>
            <a:endParaRPr lang="es-ES_tradnl" sz="1800" dirty="0"/>
          </a:p>
          <a:p>
            <a:pPr marL="400050" lvl="1" indent="0" algn="just">
              <a:buNone/>
            </a:pPr>
            <a:endParaRPr lang="es-ES_tradnl" sz="1200" dirty="0"/>
          </a:p>
          <a:p>
            <a:pPr marL="685800" lvl="1" algn="just">
              <a:buFont typeface="Arial" panose="020B0604020202020204" pitchFamily="34" charset="0"/>
              <a:buChar char="•"/>
            </a:pPr>
            <a:r>
              <a:rPr lang="es-ES_tradnl" sz="1800" dirty="0"/>
              <a:t>En lo que respecta a la proyección del costo del seguro y verificación vehicular, esta correrá a cargo de la Dirección de Infraestructura y Servicios Universitarios (DISU).</a:t>
            </a:r>
          </a:p>
          <a:p>
            <a:pPr marL="685800" lvl="1" algn="just">
              <a:buFont typeface="Arial" panose="020B0604020202020204" pitchFamily="34" charset="0"/>
              <a:buChar char="•"/>
            </a:pPr>
            <a:r>
              <a:rPr lang="es-ES_tradnl" sz="1800" dirty="0"/>
              <a:t>Los Centros Gestores solamente deberán calendarizar lo correspondiente a la verificación vehicular.</a:t>
            </a:r>
            <a:endParaRPr lang="es-MX" sz="1800" dirty="0"/>
          </a:p>
          <a:p>
            <a:pPr marL="808038" indent="0">
              <a:buNone/>
            </a:pPr>
            <a:endParaRPr lang="es-MX" sz="1800" dirty="0"/>
          </a:p>
          <a:p>
            <a:pPr lvl="1" algn="just"/>
            <a:endParaRPr lang="es-MX" altLang="es-MX" sz="1800" dirty="0"/>
          </a:p>
        </p:txBody>
      </p:sp>
      <p:graphicFrame>
        <p:nvGraphicFramePr>
          <p:cNvPr id="3" name="Tabla 2">
            <a:extLst>
              <a:ext uri="{FF2B5EF4-FFF2-40B4-BE49-F238E27FC236}">
                <a16:creationId xmlns:a16="http://schemas.microsoft.com/office/drawing/2014/main" id="{205A4B04-D465-43A4-BF17-93E1B0B5CD51}"/>
              </a:ext>
            </a:extLst>
          </p:cNvPr>
          <p:cNvGraphicFramePr>
            <a:graphicFrameLocks noGrp="1"/>
          </p:cNvGraphicFramePr>
          <p:nvPr>
            <p:extLst>
              <p:ext uri="{D42A27DB-BD31-4B8C-83A1-F6EECF244321}">
                <p14:modId xmlns:p14="http://schemas.microsoft.com/office/powerpoint/2010/main" val="3964208060"/>
              </p:ext>
            </p:extLst>
          </p:nvPr>
        </p:nvGraphicFramePr>
        <p:xfrm>
          <a:off x="923544" y="3649718"/>
          <a:ext cx="7955280" cy="1645920"/>
        </p:xfrm>
        <a:graphic>
          <a:graphicData uri="http://schemas.openxmlformats.org/drawingml/2006/table">
            <a:tbl>
              <a:tblPr firstRow="1" firstCol="1" bandRow="1">
                <a:tableStyleId>{5C22544A-7EE6-4342-B048-85BDC9FD1C3A}</a:tableStyleId>
              </a:tblPr>
              <a:tblGrid>
                <a:gridCol w="1989522">
                  <a:extLst>
                    <a:ext uri="{9D8B030D-6E8A-4147-A177-3AD203B41FA5}">
                      <a16:colId xmlns:a16="http://schemas.microsoft.com/office/drawing/2014/main" val="1027962280"/>
                    </a:ext>
                  </a:extLst>
                </a:gridCol>
                <a:gridCol w="5965758">
                  <a:extLst>
                    <a:ext uri="{9D8B030D-6E8A-4147-A177-3AD203B41FA5}">
                      <a16:colId xmlns:a16="http://schemas.microsoft.com/office/drawing/2014/main" val="1328101592"/>
                    </a:ext>
                  </a:extLst>
                </a:gridCol>
              </a:tblGrid>
              <a:tr h="0">
                <a:tc>
                  <a:txBody>
                    <a:bodyPr/>
                    <a:lstStyle/>
                    <a:p>
                      <a:pPr algn="ctr">
                        <a:spcAft>
                          <a:spcPts val="0"/>
                        </a:spcAft>
                      </a:pPr>
                      <a:r>
                        <a:rPr lang="es-ES_tradnl" sz="1800">
                          <a:effectLst/>
                        </a:rPr>
                        <a:t>PARTIDA DE GASTO</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s-ES_tradnl" sz="1800" dirty="0">
                          <a:effectLst/>
                        </a:rPr>
                        <a:t>CONCEPTO</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5855023"/>
                  </a:ext>
                </a:extLst>
              </a:tr>
              <a:tr h="0">
                <a:tc>
                  <a:txBody>
                    <a:bodyPr/>
                    <a:lstStyle/>
                    <a:p>
                      <a:pPr algn="ctr">
                        <a:spcAft>
                          <a:spcPts val="0"/>
                        </a:spcAft>
                      </a:pPr>
                      <a:r>
                        <a:rPr lang="es-ES_tradnl" sz="1800">
                          <a:effectLst/>
                        </a:rPr>
                        <a:t>2612</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800">
                          <a:effectLst/>
                        </a:rPr>
                        <a:t>Combustibles, lubricantes y aditivos para vehículos terrestres </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988032273"/>
                  </a:ext>
                </a:extLst>
              </a:tr>
              <a:tr h="0">
                <a:tc>
                  <a:txBody>
                    <a:bodyPr/>
                    <a:lstStyle/>
                    <a:p>
                      <a:pPr algn="ctr">
                        <a:spcAft>
                          <a:spcPts val="0"/>
                        </a:spcAft>
                      </a:pPr>
                      <a:r>
                        <a:rPr lang="es-ES_tradnl" sz="1800">
                          <a:effectLst/>
                        </a:rPr>
                        <a:t>3551</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800" dirty="0">
                          <a:effectLst/>
                        </a:rPr>
                        <a:t>Mantenimiento y conservación de vehículos terrestres</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891274254"/>
                  </a:ext>
                </a:extLst>
              </a:tr>
              <a:tr h="0">
                <a:tc>
                  <a:txBody>
                    <a:bodyPr/>
                    <a:lstStyle/>
                    <a:p>
                      <a:pPr algn="ctr">
                        <a:spcAft>
                          <a:spcPts val="0"/>
                        </a:spcAft>
                      </a:pPr>
                      <a:r>
                        <a:rPr lang="es-ES_tradnl" sz="1800" dirty="0">
                          <a:effectLst/>
                        </a:rPr>
                        <a:t>2961</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800">
                          <a:effectLst/>
                        </a:rPr>
                        <a:t>Refacciones y accesorios menores de equipo de transporte</a:t>
                      </a:r>
                      <a:endParaRPr lang="es-MX"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7594694"/>
                  </a:ext>
                </a:extLst>
              </a:tr>
              <a:tr h="0">
                <a:tc>
                  <a:txBody>
                    <a:bodyPr/>
                    <a:lstStyle/>
                    <a:p>
                      <a:pPr algn="ctr">
                        <a:spcAft>
                          <a:spcPts val="0"/>
                        </a:spcAft>
                      </a:pPr>
                      <a:r>
                        <a:rPr lang="es-ES_tradnl" sz="1800" dirty="0">
                          <a:effectLst/>
                        </a:rPr>
                        <a:t>3791</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800" dirty="0">
                          <a:effectLst/>
                        </a:rPr>
                        <a:t>Otros servicios de traslado y hospedaje (Renta de Estacionamiento)</a:t>
                      </a:r>
                      <a:endParaRPr lang="es-MX"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7821007"/>
                  </a:ext>
                </a:extLst>
              </a:tr>
            </a:tbl>
          </a:graphicData>
        </a:graphic>
      </p:graphicFrame>
      <p:sp>
        <p:nvSpPr>
          <p:cNvPr id="7" name="Rectángulo 6">
            <a:extLst>
              <a:ext uri="{FF2B5EF4-FFF2-40B4-BE49-F238E27FC236}">
                <a16:creationId xmlns:a16="http://schemas.microsoft.com/office/drawing/2014/main" id="{D5E73B3D-24D7-4419-A38D-00F44F15751D}"/>
              </a:ext>
            </a:extLst>
          </p:cNvPr>
          <p:cNvSpPr/>
          <p:nvPr/>
        </p:nvSpPr>
        <p:spPr>
          <a:xfrm>
            <a:off x="457199" y="228652"/>
            <a:ext cx="6259523" cy="369332"/>
          </a:xfrm>
          <a:prstGeom prst="rect">
            <a:avLst/>
          </a:prstGeom>
        </p:spPr>
        <p:txBody>
          <a:bodyPr wrap="square">
            <a:spAutoFit/>
          </a:bodyPr>
          <a:lstStyle/>
          <a:p>
            <a:r>
              <a:rPr lang="es-ES" dirty="0">
                <a:solidFill>
                  <a:srgbClr val="FFFFFF"/>
                </a:solidFill>
                <a:latin typeface="Raleway SemiBold"/>
                <a:cs typeface="Raleway SemiBold"/>
              </a:rPr>
              <a:t>PRESUPUESTO DE EGRESOS/ </a:t>
            </a:r>
            <a:r>
              <a:rPr lang="es-ES" dirty="0">
                <a:solidFill>
                  <a:srgbClr val="FFFFFF"/>
                </a:solidFill>
                <a:latin typeface="Raleway Regular"/>
                <a:cs typeface="Raleway SemiBold"/>
              </a:rPr>
              <a:t>Gasto Ordinario</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2162311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4370BA9D-4085-4989-8B0F-BCECFA79895C}"/>
              </a:ext>
            </a:extLst>
          </p:cNvPr>
          <p:cNvSpPr>
            <a:spLocks noGrp="1"/>
          </p:cNvSpPr>
          <p:nvPr>
            <p:ph idx="1"/>
          </p:nvPr>
        </p:nvSpPr>
        <p:spPr>
          <a:xfrm>
            <a:off x="121920" y="980598"/>
            <a:ext cx="8564880" cy="4688365"/>
          </a:xfrm>
        </p:spPr>
        <p:txBody>
          <a:bodyPr>
            <a:noAutofit/>
          </a:bodyPr>
          <a:lstStyle/>
          <a:p>
            <a:pPr marL="0" indent="0" algn="just">
              <a:buNone/>
            </a:pPr>
            <a:r>
              <a:rPr lang="es-MX" sz="24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Criterio:</a:t>
            </a:r>
          </a:p>
          <a:p>
            <a:pPr marL="0" indent="0" algn="just">
              <a:buNone/>
            </a:pPr>
            <a:endParaRPr lang="es-MX" sz="18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a:buNone/>
            </a:pPr>
            <a:r>
              <a:rPr lang="es-ES_tradnl" sz="1800" b="1" dirty="0">
                <a:solidFill>
                  <a:srgbClr val="005A9E"/>
                </a:solidFill>
              </a:rPr>
              <a:t>Operación de la Infraestructura tecnológica, software y de comunicaciones</a:t>
            </a:r>
          </a:p>
          <a:p>
            <a:pPr marL="0" indent="0" algn="just">
              <a:buNone/>
            </a:pPr>
            <a:endParaRPr lang="es-ES_tradnl" sz="1800" b="1" dirty="0">
              <a:solidFill>
                <a:srgbClr val="005A9E"/>
              </a:solidFill>
            </a:endParaRPr>
          </a:p>
          <a:p>
            <a:pPr marL="457200" indent="-457200" algn="just">
              <a:buFont typeface="+mj-lt"/>
              <a:buAutoNum type="arabicPeriod"/>
            </a:pPr>
            <a:r>
              <a:rPr lang="es-ES_tradnl" sz="1800" dirty="0"/>
              <a:t>Todos los insumos requeridos para el correcto funcionamiento y operación de la infraestructura tecnológica y de comunicaciones, serán estimados y presupuestados por la Dirección de Servicios y Tecnologías de la Información (DSTI) directamente, en el módulo correspondiente de la plataforma digital implementada para la carga de información del presupuesto de la UG, como requerimientos para la operación de sus actividades operativas. </a:t>
            </a:r>
            <a:endParaRPr lang="es-MX" sz="1800" dirty="0"/>
          </a:p>
          <a:p>
            <a:pPr marL="0" indent="0" algn="just">
              <a:buNone/>
            </a:pPr>
            <a:endParaRPr lang="es-MX" sz="1800" dirty="0"/>
          </a:p>
          <a:p>
            <a:pPr marL="400050" lvl="1" indent="0" algn="just">
              <a:buNone/>
            </a:pPr>
            <a:r>
              <a:rPr lang="es-ES_tradnl" sz="1800" dirty="0"/>
              <a:t>Las partidas de gasto quedarán presupuestadas en el respectivo centro gestor de la DSTI y sus procesos sustantivos aplicables que formarán parte de la estructura presupuestal.</a:t>
            </a:r>
          </a:p>
          <a:p>
            <a:pPr lvl="1" algn="just"/>
            <a:endParaRPr lang="es-MX" altLang="es-MX" sz="1800" dirty="0"/>
          </a:p>
        </p:txBody>
      </p:sp>
      <p:sp>
        <p:nvSpPr>
          <p:cNvPr id="6" name="Rectángulo 5">
            <a:extLst>
              <a:ext uri="{FF2B5EF4-FFF2-40B4-BE49-F238E27FC236}">
                <a16:creationId xmlns:a16="http://schemas.microsoft.com/office/drawing/2014/main" id="{96D21F1A-26B1-4077-9CFD-8D7D89D54DE5}"/>
              </a:ext>
            </a:extLst>
          </p:cNvPr>
          <p:cNvSpPr/>
          <p:nvPr/>
        </p:nvSpPr>
        <p:spPr>
          <a:xfrm>
            <a:off x="457199" y="228652"/>
            <a:ext cx="6259523" cy="369332"/>
          </a:xfrm>
          <a:prstGeom prst="rect">
            <a:avLst/>
          </a:prstGeom>
        </p:spPr>
        <p:txBody>
          <a:bodyPr wrap="square">
            <a:spAutoFit/>
          </a:bodyPr>
          <a:lstStyle/>
          <a:p>
            <a:r>
              <a:rPr lang="es-ES" dirty="0">
                <a:solidFill>
                  <a:srgbClr val="FFFFFF"/>
                </a:solidFill>
                <a:latin typeface="Raleway SemiBold"/>
                <a:cs typeface="Raleway SemiBold"/>
              </a:rPr>
              <a:t>PRESUPUESTO DE EGRESOS/ </a:t>
            </a:r>
            <a:r>
              <a:rPr lang="es-ES" dirty="0">
                <a:solidFill>
                  <a:srgbClr val="FFFFFF"/>
                </a:solidFill>
                <a:latin typeface="Raleway Regular"/>
                <a:cs typeface="Raleway SemiBold"/>
              </a:rPr>
              <a:t>Gasto Ordinario</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2757054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4370BA9D-4085-4989-8B0F-BCECFA79895C}"/>
              </a:ext>
            </a:extLst>
          </p:cNvPr>
          <p:cNvSpPr>
            <a:spLocks noGrp="1"/>
          </p:cNvSpPr>
          <p:nvPr>
            <p:ph idx="1"/>
          </p:nvPr>
        </p:nvSpPr>
        <p:spPr>
          <a:xfrm>
            <a:off x="259080" y="980598"/>
            <a:ext cx="8455152" cy="5648750"/>
          </a:xfrm>
        </p:spPr>
        <p:txBody>
          <a:bodyPr>
            <a:noAutofit/>
          </a:bodyPr>
          <a:lstStyle/>
          <a:p>
            <a:pPr marL="0" lvl="1" indent="0" algn="just">
              <a:buNone/>
              <a:tabLst>
                <a:tab pos="1082675" algn="l"/>
              </a:tabLst>
            </a:pPr>
            <a:r>
              <a:rPr lang="es-MX" sz="24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Criterio:</a:t>
            </a:r>
          </a:p>
          <a:p>
            <a:pPr marL="0" lvl="1" indent="0" algn="just">
              <a:buNone/>
              <a:tabLst>
                <a:tab pos="1082675" algn="l"/>
              </a:tabLst>
            </a:pPr>
            <a:endParaRPr lang="es-MX" sz="18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indent="0" algn="just">
              <a:buNone/>
              <a:tabLst>
                <a:tab pos="1082675" algn="l"/>
              </a:tabLst>
            </a:pPr>
            <a:r>
              <a:rPr lang="es-ES_tradnl" sz="1800" b="1" dirty="0">
                <a:solidFill>
                  <a:srgbClr val="005A9E"/>
                </a:solidFill>
              </a:rPr>
              <a:t>Difusión masiva e institucional</a:t>
            </a:r>
          </a:p>
          <a:p>
            <a:pPr marL="0" lvl="1" indent="0" algn="just">
              <a:buNone/>
              <a:tabLst>
                <a:tab pos="1082675" algn="l"/>
              </a:tabLst>
            </a:pPr>
            <a:endParaRPr lang="es-MX" sz="1800" b="1" u="sng" dirty="0"/>
          </a:p>
          <a:p>
            <a:pPr marL="400050" algn="just">
              <a:buFont typeface="+mj-lt"/>
              <a:buAutoNum type="arabicPeriod"/>
            </a:pPr>
            <a:r>
              <a:rPr lang="es-ES_tradnl" sz="1800" dirty="0"/>
              <a:t>Todos aquellos servicios relacionados con las campañas masivas de promoción y difusión institucional serán estimados y presupuestados por la Dirección de Comunicación y Enlace (DCE) directamente en el módulo correspondiente de la plataforma digital implementada para la carga de información del presupuesto de la UG, como requerimientos para la operación de sus actividades operativas. </a:t>
            </a:r>
          </a:p>
          <a:p>
            <a:pPr marL="57150" indent="0" algn="just">
              <a:buNone/>
            </a:pPr>
            <a:endParaRPr lang="es-MX" sz="1800" dirty="0"/>
          </a:p>
          <a:p>
            <a:pPr marL="457200" lvl="1" indent="0" algn="just">
              <a:buNone/>
            </a:pPr>
            <a:r>
              <a:rPr lang="es-ES_tradnl" sz="1800" dirty="0"/>
              <a:t>Las partidas de gasto quedarán presupuestadas en el respectivo centro gestor de la DCE y sus procesos sustantivos aplicables que formarán parte de la estructura presupuestal.</a:t>
            </a:r>
            <a:endParaRPr lang="es-MX" sz="1800" dirty="0"/>
          </a:p>
          <a:p>
            <a:pPr marL="1208088" lvl="2" indent="0">
              <a:buNone/>
              <a:tabLst>
                <a:tab pos="1082675" algn="l"/>
              </a:tabLst>
            </a:pPr>
            <a:endParaRPr lang="es-MX" sz="1800" dirty="0"/>
          </a:p>
          <a:p>
            <a:pPr lvl="1" algn="just"/>
            <a:endParaRPr lang="es-MX" altLang="es-MX" sz="1800" dirty="0"/>
          </a:p>
        </p:txBody>
      </p:sp>
      <p:sp>
        <p:nvSpPr>
          <p:cNvPr id="6" name="Rectángulo 5">
            <a:extLst>
              <a:ext uri="{FF2B5EF4-FFF2-40B4-BE49-F238E27FC236}">
                <a16:creationId xmlns:a16="http://schemas.microsoft.com/office/drawing/2014/main" id="{1B5EE58F-65E7-4042-B0D5-CA1944A1A8D0}"/>
              </a:ext>
            </a:extLst>
          </p:cNvPr>
          <p:cNvSpPr/>
          <p:nvPr/>
        </p:nvSpPr>
        <p:spPr>
          <a:xfrm>
            <a:off x="457199" y="228652"/>
            <a:ext cx="6259523" cy="369332"/>
          </a:xfrm>
          <a:prstGeom prst="rect">
            <a:avLst/>
          </a:prstGeom>
        </p:spPr>
        <p:txBody>
          <a:bodyPr wrap="square">
            <a:spAutoFit/>
          </a:bodyPr>
          <a:lstStyle/>
          <a:p>
            <a:r>
              <a:rPr lang="es-ES" dirty="0">
                <a:solidFill>
                  <a:srgbClr val="FFFFFF"/>
                </a:solidFill>
                <a:latin typeface="Raleway SemiBold"/>
                <a:cs typeface="Raleway SemiBold"/>
              </a:rPr>
              <a:t>PRESUPUESTO DE EGRESOS/ </a:t>
            </a:r>
            <a:r>
              <a:rPr lang="es-ES" dirty="0">
                <a:solidFill>
                  <a:srgbClr val="FFFFFF"/>
                </a:solidFill>
                <a:latin typeface="Raleway Regular"/>
                <a:cs typeface="Raleway SemiBold"/>
              </a:rPr>
              <a:t>Gasto Ordinario</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3578142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4370BA9D-4085-4989-8B0F-BCECFA79895C}"/>
              </a:ext>
            </a:extLst>
          </p:cNvPr>
          <p:cNvSpPr>
            <a:spLocks noGrp="1"/>
          </p:cNvSpPr>
          <p:nvPr>
            <p:ph idx="1"/>
          </p:nvPr>
        </p:nvSpPr>
        <p:spPr>
          <a:xfrm>
            <a:off x="121920" y="980598"/>
            <a:ext cx="8418576" cy="4935570"/>
          </a:xfrm>
        </p:spPr>
        <p:txBody>
          <a:bodyPr>
            <a:noAutofit/>
          </a:bodyPr>
          <a:lstStyle/>
          <a:p>
            <a:pPr marL="0" indent="0">
              <a:buNone/>
            </a:pPr>
            <a:r>
              <a:rPr lang="es-MX" sz="24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Criterio:</a:t>
            </a:r>
          </a:p>
          <a:p>
            <a:pPr marL="0" indent="0">
              <a:buNone/>
            </a:pPr>
            <a:endParaRPr lang="es-MX" sz="18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s-ES_tradnl" sz="1800" b="1" dirty="0">
                <a:solidFill>
                  <a:srgbClr val="005A9E"/>
                </a:solidFill>
              </a:rPr>
              <a:t>Procesos Jurídicos</a:t>
            </a:r>
          </a:p>
          <a:p>
            <a:pPr marL="0" indent="0">
              <a:buNone/>
            </a:pPr>
            <a:endParaRPr lang="es-MX" sz="1800" b="1" u="sng" dirty="0"/>
          </a:p>
          <a:p>
            <a:pPr marL="800100" lvl="1" indent="-342900" algn="just">
              <a:buFont typeface="+mj-lt"/>
              <a:buAutoNum type="arabicPeriod"/>
            </a:pPr>
            <a:r>
              <a:rPr lang="es-ES_tradnl" sz="1800" dirty="0"/>
              <a:t>Todos aquellos servicios requeridos para la atención a los procesos jurídicos en los que se vea inmiscuida la Universidad serán estimados y presupuestados por la Oficina del Abogado General (OAG) directamente en el módulo correspondiente de la plataforma digital implementada para la carga de información del presupuesto de la UG, como requerimientos para la operación de sus actividades operativas.</a:t>
            </a:r>
            <a:endParaRPr lang="es-MX" sz="1800" dirty="0"/>
          </a:p>
          <a:p>
            <a:pPr marL="457200" lvl="1" indent="0" algn="just">
              <a:buNone/>
            </a:pPr>
            <a:endParaRPr lang="es-MX" sz="1800" dirty="0"/>
          </a:p>
          <a:p>
            <a:pPr marL="857250" lvl="2" indent="0" algn="just">
              <a:buNone/>
            </a:pPr>
            <a:r>
              <a:rPr lang="es-ES_tradnl" sz="1800" dirty="0"/>
              <a:t>Las partidas de gasto quedarán presupuestadas en el respectivo centro gestor de la OAG y sus procesos sustantivos aplicables que formarán parte de la estructura presupuestal.</a:t>
            </a:r>
            <a:endParaRPr lang="es-MX" sz="1800" dirty="0"/>
          </a:p>
        </p:txBody>
      </p:sp>
      <p:sp>
        <p:nvSpPr>
          <p:cNvPr id="6" name="Rectángulo 5">
            <a:extLst>
              <a:ext uri="{FF2B5EF4-FFF2-40B4-BE49-F238E27FC236}">
                <a16:creationId xmlns:a16="http://schemas.microsoft.com/office/drawing/2014/main" id="{AAC72836-A616-4DB1-8CFD-6C8FF88C0A95}"/>
              </a:ext>
            </a:extLst>
          </p:cNvPr>
          <p:cNvSpPr/>
          <p:nvPr/>
        </p:nvSpPr>
        <p:spPr>
          <a:xfrm>
            <a:off x="457199" y="228652"/>
            <a:ext cx="6259523" cy="369332"/>
          </a:xfrm>
          <a:prstGeom prst="rect">
            <a:avLst/>
          </a:prstGeom>
        </p:spPr>
        <p:txBody>
          <a:bodyPr wrap="square">
            <a:spAutoFit/>
          </a:bodyPr>
          <a:lstStyle/>
          <a:p>
            <a:r>
              <a:rPr lang="es-ES" dirty="0">
                <a:solidFill>
                  <a:srgbClr val="FFFFFF"/>
                </a:solidFill>
                <a:latin typeface="Raleway SemiBold"/>
                <a:cs typeface="Raleway SemiBold"/>
              </a:rPr>
              <a:t>PRESUPUESTO DE EGRESOS/ </a:t>
            </a:r>
            <a:r>
              <a:rPr lang="es-ES" dirty="0">
                <a:solidFill>
                  <a:srgbClr val="FFFFFF"/>
                </a:solidFill>
                <a:latin typeface="Raleway Regular"/>
                <a:cs typeface="Raleway SemiBold"/>
              </a:rPr>
              <a:t>Gasto Ordinario</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4245645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4370BA9D-4085-4989-8B0F-BCECFA79895C}"/>
              </a:ext>
            </a:extLst>
          </p:cNvPr>
          <p:cNvSpPr>
            <a:spLocks noGrp="1"/>
          </p:cNvSpPr>
          <p:nvPr>
            <p:ph idx="1"/>
          </p:nvPr>
        </p:nvSpPr>
        <p:spPr>
          <a:xfrm>
            <a:off x="121920" y="980598"/>
            <a:ext cx="8564880" cy="5648750"/>
          </a:xfrm>
        </p:spPr>
        <p:txBody>
          <a:bodyPr>
            <a:noAutofit/>
          </a:bodyPr>
          <a:lstStyle/>
          <a:p>
            <a:pPr marL="0" indent="0">
              <a:buNone/>
            </a:pPr>
            <a:r>
              <a:rPr lang="es-MX" sz="24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Criterios:</a:t>
            </a:r>
          </a:p>
          <a:p>
            <a:pPr marL="0" indent="0">
              <a:buNone/>
            </a:pPr>
            <a:endParaRPr lang="es-MX" sz="18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s-ES_tradnl" sz="1800" b="1" dirty="0">
                <a:solidFill>
                  <a:srgbClr val="005A9E"/>
                </a:solidFill>
              </a:rPr>
              <a:t>Obra nueva o de continuidad y Mantenimiento de la infraestructura existente </a:t>
            </a:r>
            <a:endParaRPr lang="es-MX" sz="1800" b="1" dirty="0">
              <a:solidFill>
                <a:srgbClr val="005A9E"/>
              </a:solidFill>
            </a:endParaRPr>
          </a:p>
          <a:p>
            <a:pPr marL="0" indent="0">
              <a:buNone/>
            </a:pPr>
            <a:endParaRPr lang="es-MX" sz="1800" b="1" u="sng" dirty="0"/>
          </a:p>
          <a:p>
            <a:pPr marL="400050" algn="just">
              <a:buFont typeface="+mj-lt"/>
              <a:buAutoNum type="arabicPeriod"/>
            </a:pPr>
            <a:r>
              <a:rPr lang="es-ES_tradnl" sz="1800" dirty="0"/>
              <a:t>Los proyectos de obra nueva o de continuidad serán programados por la Dirección de Infraestructura y Servicios Universitarios (DISU), para su estimación y presupuestación directamente en el módulo correspondiente del del Sistema Digital de Presupuestación de la UG. </a:t>
            </a:r>
            <a:endParaRPr lang="es-MX" sz="1800" dirty="0"/>
          </a:p>
          <a:p>
            <a:pPr marL="400050" algn="just">
              <a:buFont typeface="+mj-lt"/>
              <a:buAutoNum type="arabicPeriod"/>
            </a:pPr>
            <a:endParaRPr lang="es-MX" sz="1800" dirty="0"/>
          </a:p>
          <a:p>
            <a:pPr marL="400050" algn="just">
              <a:buFont typeface="+mj-lt"/>
              <a:buAutoNum type="arabicPeriod"/>
            </a:pPr>
            <a:r>
              <a:rPr lang="es-ES_tradnl" sz="1800" dirty="0"/>
              <a:t>Los requerimientos de mantenimiento preventivo y correctivo de la infraestructura existente en la Universidad serán programados por la Dirección de Infraestructura y Servicios Universitarios (DISU), para la estimación y presupuestación de su plan anual de mantenimiento, directamente en el módulo de la plataforma digital implementada para la carga de información del presupuesto de la UG.</a:t>
            </a:r>
            <a:endParaRPr lang="es-MX" sz="1800" dirty="0"/>
          </a:p>
          <a:p>
            <a:pPr marL="57150" indent="0" algn="just">
              <a:buNone/>
            </a:pPr>
            <a:endParaRPr lang="es-MX" sz="1800" dirty="0"/>
          </a:p>
          <a:p>
            <a:pPr marL="457200" lvl="1" indent="0" algn="just">
              <a:buNone/>
            </a:pPr>
            <a:r>
              <a:rPr lang="es-ES_tradnl" sz="1800" dirty="0"/>
              <a:t>Las partidas de gasto quedarán presupuestadas en el respectivo centro gestor de la DISU, de los Campus o del CNMS según corresponda, así como sus procesos sustantivos aplicables que formarán parte de la estructura presupuestal.</a:t>
            </a:r>
            <a:endParaRPr lang="es-MX" sz="1800" dirty="0"/>
          </a:p>
        </p:txBody>
      </p:sp>
      <p:sp>
        <p:nvSpPr>
          <p:cNvPr id="6" name="Rectángulo 5">
            <a:extLst>
              <a:ext uri="{FF2B5EF4-FFF2-40B4-BE49-F238E27FC236}">
                <a16:creationId xmlns:a16="http://schemas.microsoft.com/office/drawing/2014/main" id="{D5B63A6B-7278-49A2-BEA3-102009311C7D}"/>
              </a:ext>
            </a:extLst>
          </p:cNvPr>
          <p:cNvSpPr/>
          <p:nvPr/>
        </p:nvSpPr>
        <p:spPr>
          <a:xfrm>
            <a:off x="457199" y="228652"/>
            <a:ext cx="6259523" cy="369332"/>
          </a:xfrm>
          <a:prstGeom prst="rect">
            <a:avLst/>
          </a:prstGeom>
        </p:spPr>
        <p:txBody>
          <a:bodyPr wrap="square">
            <a:spAutoFit/>
          </a:bodyPr>
          <a:lstStyle/>
          <a:p>
            <a:r>
              <a:rPr lang="es-ES" dirty="0">
                <a:solidFill>
                  <a:srgbClr val="FFFFFF"/>
                </a:solidFill>
                <a:latin typeface="Raleway SemiBold"/>
                <a:cs typeface="Raleway SemiBold"/>
              </a:rPr>
              <a:t>PRESUPUESTO DE EGRESOS/ </a:t>
            </a:r>
            <a:r>
              <a:rPr lang="es-ES" dirty="0">
                <a:solidFill>
                  <a:srgbClr val="FFFFFF"/>
                </a:solidFill>
                <a:latin typeface="Raleway Regular"/>
                <a:cs typeface="Raleway SemiBold"/>
              </a:rPr>
              <a:t>Gasto Ordinario</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660866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4370BA9D-4085-4989-8B0F-BCECFA79895C}"/>
              </a:ext>
            </a:extLst>
          </p:cNvPr>
          <p:cNvSpPr>
            <a:spLocks noGrp="1"/>
          </p:cNvSpPr>
          <p:nvPr>
            <p:ph idx="1"/>
          </p:nvPr>
        </p:nvSpPr>
        <p:spPr>
          <a:xfrm>
            <a:off x="457198" y="980598"/>
            <a:ext cx="8016241" cy="4949939"/>
          </a:xfrm>
        </p:spPr>
        <p:txBody>
          <a:bodyPr>
            <a:noAutofit/>
          </a:bodyPr>
          <a:lstStyle/>
          <a:p>
            <a:pPr marL="0" indent="0">
              <a:buNone/>
            </a:pPr>
            <a:r>
              <a:rPr lang="es-ES_tradnl" sz="1800" b="1" dirty="0">
                <a:solidFill>
                  <a:srgbClr val="005A9E"/>
                </a:solidFill>
              </a:rPr>
              <a:t>Restricciones del Gasto Ordinario </a:t>
            </a:r>
          </a:p>
          <a:p>
            <a:pPr marL="0" indent="0">
              <a:buNone/>
            </a:pPr>
            <a:endParaRPr lang="es-MX" sz="1800" b="1" dirty="0">
              <a:solidFill>
                <a:srgbClr val="005A9E"/>
              </a:solidFill>
            </a:endParaRPr>
          </a:p>
          <a:p>
            <a:pPr marL="0" lvl="1" indent="0" algn="just">
              <a:buNone/>
            </a:pPr>
            <a:r>
              <a:rPr lang="es-ES_tradnl" sz="1800" dirty="0"/>
              <a:t>El presupuesto asignado para el </a:t>
            </a:r>
            <a:r>
              <a:rPr lang="es-ES_tradnl" sz="1800" b="1" dirty="0"/>
              <a:t>gasto ordinario</a:t>
            </a:r>
            <a:r>
              <a:rPr lang="es-ES_tradnl" sz="1800" dirty="0"/>
              <a:t>, deberá ser destinado </a:t>
            </a:r>
            <a:r>
              <a:rPr lang="es-ES_tradnl" sz="1800" b="1" dirty="0"/>
              <a:t>exclusivamente </a:t>
            </a:r>
            <a:r>
              <a:rPr lang="es-ES_tradnl" sz="1800" dirty="0"/>
              <a:t>a</a:t>
            </a:r>
            <a:r>
              <a:rPr lang="es-ES_tradnl" sz="1800" b="1" dirty="0"/>
              <a:t> gastos </a:t>
            </a:r>
            <a:r>
              <a:rPr lang="es-ES_tradnl" sz="1800" dirty="0"/>
              <a:t>que resulten </a:t>
            </a:r>
            <a:r>
              <a:rPr lang="es-ES_tradnl" sz="1800" b="1" dirty="0"/>
              <a:t>indispensables para el funcionamiento de la Entidad o Dependencia</a:t>
            </a:r>
            <a:r>
              <a:rPr lang="es-ES_tradnl" sz="1800" dirty="0"/>
              <a:t> y que </a:t>
            </a:r>
            <a:r>
              <a:rPr lang="es-ES_tradnl" sz="1800" b="1" dirty="0"/>
              <a:t>contribuyan </a:t>
            </a:r>
            <a:r>
              <a:rPr lang="es-ES_tradnl" sz="1800" dirty="0"/>
              <a:t>a asegurar </a:t>
            </a:r>
            <a:r>
              <a:rPr lang="es-ES_tradnl" sz="1800" b="1" dirty="0"/>
              <a:t>mayor cobertura, inclusión y equidad educativa</a:t>
            </a:r>
            <a:r>
              <a:rPr lang="es-ES_tradnl" sz="1800" dirty="0"/>
              <a:t> entre todos los grupos de la población para la construcción de una sociedad más justa, mediante la prestación de servicios de educación superior; para ello se restringe la aplicación de los siguientes conceptos y partidas de gasto:</a:t>
            </a:r>
          </a:p>
          <a:p>
            <a:pPr marL="0" lvl="1" indent="0" algn="just">
              <a:buNone/>
            </a:pPr>
            <a:endParaRPr lang="es-MX" sz="1800" dirty="0"/>
          </a:p>
          <a:p>
            <a:pPr lvl="0" algn="just"/>
            <a:r>
              <a:rPr lang="es-ES_tradnl" sz="1800" dirty="0"/>
              <a:t>Semillas y plantas de ornato,</a:t>
            </a:r>
            <a:endParaRPr lang="es-MX" sz="1800" dirty="0"/>
          </a:p>
          <a:p>
            <a:pPr lvl="0" algn="just"/>
            <a:r>
              <a:rPr lang="es-ES_tradnl" sz="1800" dirty="0"/>
              <a:t>Arrendamiento de equipo o muebles,</a:t>
            </a:r>
            <a:endParaRPr lang="es-MX" sz="1800" dirty="0"/>
          </a:p>
          <a:p>
            <a:pPr lvl="0" algn="just"/>
            <a:r>
              <a:rPr lang="es-ES_tradnl" sz="1800" dirty="0"/>
              <a:t>Servicio de laboratorio de fotografía,</a:t>
            </a:r>
            <a:endParaRPr lang="es-MX" sz="1800" dirty="0"/>
          </a:p>
          <a:p>
            <a:pPr lvl="0" algn="just"/>
            <a:r>
              <a:rPr lang="es-ES_tradnl" sz="1800" dirty="0"/>
              <a:t>Otros servicios (análisis de muestras, asesoría y consultoría, impartición de cursos y talleres, desarrollo de software, y acompañamientos musicales) excepto si son necesarios para cumplir convenios y contratos con terceros o los relacionados con la educación a distancia y el Modelo Educativo.</a:t>
            </a:r>
            <a:endParaRPr lang="es-MX" sz="1800" dirty="0"/>
          </a:p>
        </p:txBody>
      </p:sp>
      <p:sp>
        <p:nvSpPr>
          <p:cNvPr id="6" name="Rectángulo 5">
            <a:extLst>
              <a:ext uri="{FF2B5EF4-FFF2-40B4-BE49-F238E27FC236}">
                <a16:creationId xmlns:a16="http://schemas.microsoft.com/office/drawing/2014/main" id="{68DF203B-2BE2-4214-A943-DE4574EE39FF}"/>
              </a:ext>
            </a:extLst>
          </p:cNvPr>
          <p:cNvSpPr/>
          <p:nvPr/>
        </p:nvSpPr>
        <p:spPr>
          <a:xfrm>
            <a:off x="457199" y="228652"/>
            <a:ext cx="6259523" cy="369332"/>
          </a:xfrm>
          <a:prstGeom prst="rect">
            <a:avLst/>
          </a:prstGeom>
        </p:spPr>
        <p:txBody>
          <a:bodyPr wrap="square">
            <a:spAutoFit/>
          </a:bodyPr>
          <a:lstStyle/>
          <a:p>
            <a:r>
              <a:rPr lang="es-ES" dirty="0">
                <a:solidFill>
                  <a:srgbClr val="FFFFFF"/>
                </a:solidFill>
                <a:latin typeface="Raleway SemiBold"/>
                <a:cs typeface="Raleway SemiBold"/>
              </a:rPr>
              <a:t>PRESUPUESTO DE EGRESOS/ </a:t>
            </a:r>
            <a:r>
              <a:rPr lang="es-ES" dirty="0">
                <a:solidFill>
                  <a:srgbClr val="FFFFFF"/>
                </a:solidFill>
                <a:latin typeface="Raleway Regular"/>
                <a:cs typeface="Raleway SemiBold"/>
              </a:rPr>
              <a:t>Gasto Ordinario</a:t>
            </a:r>
            <a:endParaRPr lang="es-ES" dirty="0">
              <a:solidFill>
                <a:srgbClr val="FFFFFF"/>
              </a:solidFill>
              <a:latin typeface="Raleway Regular"/>
              <a:cs typeface="Raleway Regular"/>
            </a:endParaRPr>
          </a:p>
        </p:txBody>
      </p:sp>
      <p:sp>
        <p:nvSpPr>
          <p:cNvPr id="7" name="Flecha: a la derecha 6">
            <a:extLst>
              <a:ext uri="{FF2B5EF4-FFF2-40B4-BE49-F238E27FC236}">
                <a16:creationId xmlns:a16="http://schemas.microsoft.com/office/drawing/2014/main" id="{A51149BC-5365-4105-B70A-637EBD86C0FF}"/>
              </a:ext>
            </a:extLst>
          </p:cNvPr>
          <p:cNvSpPr/>
          <p:nvPr/>
        </p:nvSpPr>
        <p:spPr>
          <a:xfrm>
            <a:off x="8011886" y="6122126"/>
            <a:ext cx="498948" cy="432379"/>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83201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9B7CD98-B3D2-4584-B783-01387B1A5B97}"/>
              </a:ext>
            </a:extLst>
          </p:cNvPr>
          <p:cNvSpPr/>
          <p:nvPr/>
        </p:nvSpPr>
        <p:spPr>
          <a:xfrm>
            <a:off x="457199" y="228652"/>
            <a:ext cx="6259523" cy="369332"/>
          </a:xfrm>
          <a:prstGeom prst="rect">
            <a:avLst/>
          </a:prstGeom>
        </p:spPr>
        <p:txBody>
          <a:bodyPr wrap="square">
            <a:spAutoFit/>
          </a:bodyPr>
          <a:lstStyle/>
          <a:p>
            <a:r>
              <a:rPr lang="es-ES" dirty="0">
                <a:solidFill>
                  <a:srgbClr val="FFFFFF"/>
                </a:solidFill>
                <a:latin typeface="Raleway SemiBold"/>
                <a:cs typeface="Raleway SemiBold"/>
              </a:rPr>
              <a:t>PRESUPUESTO DE EGRESOS/ </a:t>
            </a:r>
            <a:r>
              <a:rPr lang="es-ES" dirty="0">
                <a:solidFill>
                  <a:srgbClr val="FFFFFF"/>
                </a:solidFill>
                <a:latin typeface="Raleway Regular"/>
                <a:cs typeface="Raleway SemiBold"/>
              </a:rPr>
              <a:t>Gasto Ordinario</a:t>
            </a:r>
            <a:endParaRPr lang="es-ES" dirty="0">
              <a:solidFill>
                <a:srgbClr val="FFFFFF"/>
              </a:solidFill>
              <a:latin typeface="Raleway Regular"/>
              <a:cs typeface="Raleway Regular"/>
            </a:endParaRPr>
          </a:p>
        </p:txBody>
      </p:sp>
      <p:sp>
        <p:nvSpPr>
          <p:cNvPr id="9" name="Marcador de contenido 3">
            <a:extLst>
              <a:ext uri="{FF2B5EF4-FFF2-40B4-BE49-F238E27FC236}">
                <a16:creationId xmlns:a16="http://schemas.microsoft.com/office/drawing/2014/main" id="{0802DF1F-C641-449E-95E7-B62800944872}"/>
              </a:ext>
            </a:extLst>
          </p:cNvPr>
          <p:cNvSpPr>
            <a:spLocks noGrp="1"/>
          </p:cNvSpPr>
          <p:nvPr>
            <p:ph idx="1"/>
          </p:nvPr>
        </p:nvSpPr>
        <p:spPr>
          <a:xfrm>
            <a:off x="457198" y="980598"/>
            <a:ext cx="8016241" cy="4688365"/>
          </a:xfrm>
        </p:spPr>
        <p:txBody>
          <a:bodyPr>
            <a:noAutofit/>
          </a:bodyPr>
          <a:lstStyle/>
          <a:p>
            <a:pPr marL="0" indent="0">
              <a:buNone/>
            </a:pPr>
            <a:r>
              <a:rPr lang="es-ES_tradnl" sz="1800" b="1" dirty="0">
                <a:solidFill>
                  <a:srgbClr val="005A9E"/>
                </a:solidFill>
              </a:rPr>
              <a:t>Restricciones del Gasto Ordinario </a:t>
            </a:r>
          </a:p>
          <a:p>
            <a:pPr marL="0" indent="0">
              <a:buNone/>
            </a:pPr>
            <a:endParaRPr lang="es-MX" sz="1800" b="1" dirty="0">
              <a:solidFill>
                <a:srgbClr val="005A9E"/>
              </a:solidFill>
            </a:endParaRPr>
          </a:p>
          <a:p>
            <a:pPr lvl="0" algn="just"/>
            <a:r>
              <a:rPr lang="es-ES_tradnl" sz="1800" dirty="0"/>
              <a:t>Ropa de trabajo, excepto la relacionada con la seguridad en el trabajo que se determine importante cubrir para evitar un riesgo o enfermedad laboral, así como la que se haya pactado en los Contratos Colectivos de Trabajo.</a:t>
            </a:r>
            <a:endParaRPr lang="es-MX" sz="1800" dirty="0"/>
          </a:p>
          <a:p>
            <a:pPr lvl="0" algn="just"/>
            <a:r>
              <a:rPr lang="es-ES_tradnl" sz="1800" dirty="0"/>
              <a:t>Mantenimiento, construcción y remodelación de bienes inmuebles. </a:t>
            </a:r>
            <a:endParaRPr lang="es-MX" sz="1800" dirty="0"/>
          </a:p>
          <a:p>
            <a:pPr lvl="0" algn="just"/>
            <a:r>
              <a:rPr lang="es-ES_tradnl" sz="1800" dirty="0"/>
              <a:t>Apoyos a equipos deportivos profesionales o semi profesionales.</a:t>
            </a:r>
            <a:endParaRPr lang="es-MX" sz="1800" dirty="0"/>
          </a:p>
          <a:p>
            <a:pPr lvl="0" algn="just"/>
            <a:r>
              <a:rPr lang="es-ES_tradnl" sz="1800" dirty="0"/>
              <a:t>conciertos artísticos.</a:t>
            </a:r>
            <a:endParaRPr lang="es-MX" sz="1800" dirty="0"/>
          </a:p>
          <a:p>
            <a:pPr lvl="0" algn="just"/>
            <a:r>
              <a:rPr lang="es-ES_tradnl" sz="1800" dirty="0"/>
              <a:t>Penas convencionales, multas, accesorios y actualizaciones por pagos extemporáneos a terceros institucionales.</a:t>
            </a:r>
            <a:endParaRPr lang="es-MX" sz="1800" dirty="0"/>
          </a:p>
          <a:p>
            <a:pPr lvl="0" algn="just"/>
            <a:r>
              <a:rPr lang="es-ES_tradnl" sz="1800" dirty="0"/>
              <a:t>Servicios de edecanes y maestros de ceremonia, o gastos relacionados con algún evento que no esté vinculado con los objetivos el Programa.</a:t>
            </a:r>
            <a:endParaRPr lang="es-MX" sz="1800" dirty="0"/>
          </a:p>
        </p:txBody>
      </p:sp>
    </p:spTree>
    <p:extLst>
      <p:ext uri="{BB962C8B-B14F-4D97-AF65-F5344CB8AC3E}">
        <p14:creationId xmlns:p14="http://schemas.microsoft.com/office/powerpoint/2010/main" val="2017125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4370BA9D-4085-4989-8B0F-BCECFA79895C}"/>
              </a:ext>
            </a:extLst>
          </p:cNvPr>
          <p:cNvSpPr>
            <a:spLocks noGrp="1"/>
          </p:cNvSpPr>
          <p:nvPr>
            <p:ph idx="1"/>
          </p:nvPr>
        </p:nvSpPr>
        <p:spPr>
          <a:xfrm>
            <a:off x="261257" y="1065440"/>
            <a:ext cx="8203474" cy="3332389"/>
          </a:xfrm>
        </p:spPr>
        <p:txBody>
          <a:bodyPr>
            <a:noAutofit/>
          </a:bodyPr>
          <a:lstStyle/>
          <a:p>
            <a:pPr marL="57150" indent="0" algn="just">
              <a:buNone/>
            </a:pPr>
            <a:r>
              <a:rPr lang="es-MX" sz="22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Criterios:</a:t>
            </a:r>
          </a:p>
          <a:p>
            <a:pPr marL="57150" indent="0" algn="just">
              <a:buNone/>
            </a:pPr>
            <a:endParaRPr lang="es-MX" sz="18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7150" indent="0" algn="just">
              <a:buNone/>
            </a:pPr>
            <a:r>
              <a:rPr lang="es-ES" sz="1800" b="1" dirty="0">
                <a:solidFill>
                  <a:srgbClr val="005A9E"/>
                </a:solidFill>
              </a:rPr>
              <a:t>Presupuesto de Egresos/Presupuestación directa por Dependencias y Entidades</a:t>
            </a:r>
            <a:endParaRPr lang="es-MX" sz="1800" b="1" dirty="0">
              <a:solidFill>
                <a:srgbClr val="005A9E"/>
              </a:solidFill>
            </a:endParaRPr>
          </a:p>
          <a:p>
            <a:pPr marL="57150" indent="0" algn="just">
              <a:buNone/>
            </a:pPr>
            <a:endParaRPr lang="es-MX" sz="18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00050" algn="just">
              <a:buFont typeface="+mj-lt"/>
              <a:buAutoNum type="arabicPeriod"/>
            </a:pPr>
            <a:r>
              <a:rPr lang="es-ES_tradnl" sz="1800" dirty="0"/>
              <a:t>Todos aquellos conceptos de gasto no considerados en los criterios anteriormente definidos, y que por la naturaleza propia de las funciones de las dependencias administrativas y de las entidades académico-administrativas, sean requeridos y justificados a razón de su planeación orientada a resultados, podrán ser presupuestados directamente en el módulo correspondiente de la plataforma digital implementada para la carga de información del presupuesto de la UG (</a:t>
            </a:r>
            <a:r>
              <a:rPr lang="es-ES_tradnl" sz="1800" dirty="0" err="1"/>
              <a:t>POA’s</a:t>
            </a:r>
            <a:r>
              <a:rPr lang="es-ES_tradnl" sz="1800" dirty="0"/>
              <a:t>, Ingresos propios, etc.).</a:t>
            </a:r>
            <a:endParaRPr lang="es-MX" sz="1700" dirty="0"/>
          </a:p>
          <a:p>
            <a:pPr marL="800100" lvl="1" indent="-342900" algn="just">
              <a:buFont typeface="+mj-lt"/>
              <a:buAutoNum type="arabicPeriod" startAt="3"/>
            </a:pPr>
            <a:endParaRPr lang="es-MX" sz="1700" dirty="0"/>
          </a:p>
          <a:p>
            <a:pPr marL="800100" lvl="1" indent="-342900" algn="just">
              <a:buFont typeface="+mj-lt"/>
              <a:buAutoNum type="arabicPeriod" startAt="3"/>
            </a:pPr>
            <a:endParaRPr lang="es-MX" sz="1700" dirty="0"/>
          </a:p>
        </p:txBody>
      </p:sp>
      <p:sp>
        <p:nvSpPr>
          <p:cNvPr id="7" name="Rectángulo 6">
            <a:extLst>
              <a:ext uri="{FF2B5EF4-FFF2-40B4-BE49-F238E27FC236}">
                <a16:creationId xmlns:a16="http://schemas.microsoft.com/office/drawing/2014/main" id="{FF7BEADF-176A-424F-A6A8-0E96B03B853E}"/>
              </a:ext>
            </a:extLst>
          </p:cNvPr>
          <p:cNvSpPr/>
          <p:nvPr/>
        </p:nvSpPr>
        <p:spPr>
          <a:xfrm>
            <a:off x="167492" y="228652"/>
            <a:ext cx="7238247" cy="369332"/>
          </a:xfrm>
          <a:prstGeom prst="rect">
            <a:avLst/>
          </a:prstGeom>
        </p:spPr>
        <p:txBody>
          <a:bodyPr wrap="square">
            <a:spAutoFit/>
          </a:bodyPr>
          <a:lstStyle/>
          <a:p>
            <a:r>
              <a:rPr lang="es-ES" dirty="0">
                <a:solidFill>
                  <a:srgbClr val="FFFFFF"/>
                </a:solidFill>
                <a:latin typeface="Raleway SemiBold"/>
                <a:cs typeface="Raleway SemiBold"/>
              </a:rPr>
              <a:t>PRESUPUESTO DE EGRESOS/ </a:t>
            </a:r>
            <a:r>
              <a:rPr lang="es-ES" dirty="0">
                <a:solidFill>
                  <a:srgbClr val="FFFFFF"/>
                </a:solidFill>
                <a:latin typeface="Raleway Regular"/>
                <a:cs typeface="Raleway SemiBold"/>
              </a:rPr>
              <a:t>Presupuestación por </a:t>
            </a:r>
            <a:r>
              <a:rPr lang="pt-BR" dirty="0" err="1">
                <a:solidFill>
                  <a:srgbClr val="FFFFFF"/>
                </a:solidFill>
                <a:latin typeface="Raleway Regular"/>
                <a:cs typeface="Raleway SemiBold"/>
              </a:rPr>
              <a:t>DA´s</a:t>
            </a:r>
            <a:r>
              <a:rPr lang="pt-BR" dirty="0">
                <a:solidFill>
                  <a:srgbClr val="FFFFFF"/>
                </a:solidFill>
                <a:latin typeface="Raleway Regular"/>
                <a:cs typeface="Raleway SemiBold"/>
              </a:rPr>
              <a:t> y </a:t>
            </a:r>
            <a:r>
              <a:rPr lang="pt-BR" dirty="0" err="1">
                <a:solidFill>
                  <a:srgbClr val="FFFFFF"/>
                </a:solidFill>
                <a:latin typeface="Raleway Regular"/>
                <a:cs typeface="Raleway SemiBold"/>
              </a:rPr>
              <a:t>EAA´s</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1880824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4370BA9D-4085-4989-8B0F-BCECFA79895C}"/>
              </a:ext>
            </a:extLst>
          </p:cNvPr>
          <p:cNvSpPr>
            <a:spLocks noGrp="1"/>
          </p:cNvSpPr>
          <p:nvPr>
            <p:ph idx="1"/>
          </p:nvPr>
        </p:nvSpPr>
        <p:spPr>
          <a:xfrm>
            <a:off x="278674" y="943518"/>
            <a:ext cx="8069354" cy="5685830"/>
          </a:xfrm>
        </p:spPr>
        <p:txBody>
          <a:bodyPr>
            <a:noAutofit/>
          </a:bodyPr>
          <a:lstStyle/>
          <a:p>
            <a:pPr marL="57150" indent="0" algn="just">
              <a:buNone/>
            </a:pPr>
            <a:r>
              <a:rPr lang="es-ES" sz="1800" b="1" dirty="0">
                <a:solidFill>
                  <a:srgbClr val="005A9E"/>
                </a:solidFill>
              </a:rPr>
              <a:t>Presupuesto de Egresos/Presupuestación directa por Dependencias y Entidades</a:t>
            </a:r>
            <a:endParaRPr lang="es-MX" sz="1800" b="1" dirty="0">
              <a:solidFill>
                <a:srgbClr val="005A9E"/>
              </a:solidFill>
            </a:endParaRPr>
          </a:p>
          <a:p>
            <a:pPr marL="57150" indent="0" algn="just">
              <a:buNone/>
            </a:pPr>
            <a:endParaRPr lang="es-MX" sz="18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00050" algn="just">
              <a:buFont typeface="+mj-lt"/>
              <a:buAutoNum type="arabicPeriod" startAt="2"/>
            </a:pPr>
            <a:r>
              <a:rPr lang="es-ES_tradnl" sz="1800" dirty="0"/>
              <a:t>Contratación de honorarios y la estimación correspondiente para el pago de horas extras. Los conceptos y partidas de gasto para tales efectos son las siguientes:</a:t>
            </a:r>
          </a:p>
          <a:p>
            <a:pPr marL="400050" algn="just">
              <a:buFont typeface="+mj-lt"/>
              <a:buAutoNum type="arabicPeriod" startAt="2"/>
            </a:pPr>
            <a:endParaRPr lang="es-ES_tradnl" sz="1800" dirty="0"/>
          </a:p>
          <a:p>
            <a:pPr marL="400050" algn="just">
              <a:buFont typeface="+mj-lt"/>
              <a:buAutoNum type="arabicPeriod" startAt="2"/>
            </a:pPr>
            <a:endParaRPr lang="es-ES_tradnl" sz="1800" dirty="0"/>
          </a:p>
          <a:p>
            <a:pPr marL="400050" algn="just">
              <a:buFont typeface="+mj-lt"/>
              <a:buAutoNum type="arabicPeriod" startAt="2"/>
            </a:pPr>
            <a:endParaRPr lang="es-ES_tradnl" sz="1800" dirty="0"/>
          </a:p>
          <a:p>
            <a:pPr marL="400050" algn="just">
              <a:buFont typeface="+mj-lt"/>
              <a:buAutoNum type="arabicPeriod" startAt="2"/>
            </a:pPr>
            <a:endParaRPr lang="es-ES_tradnl" sz="1800" dirty="0"/>
          </a:p>
          <a:p>
            <a:pPr marL="400050" algn="just">
              <a:buFont typeface="+mj-lt"/>
              <a:buAutoNum type="arabicPeriod" startAt="2"/>
            </a:pPr>
            <a:endParaRPr lang="es-ES_tradnl" sz="1600" dirty="0"/>
          </a:p>
          <a:p>
            <a:pPr marL="407988" indent="0" algn="just">
              <a:buNone/>
            </a:pPr>
            <a:r>
              <a:rPr lang="es-ES_tradnl" sz="1800" dirty="0"/>
              <a:t>Estas partidas no podrán presupuestarse del recurso ordinario. Deberá tomarse en consideración que todo lo presupuestado en </a:t>
            </a:r>
            <a:r>
              <a:rPr lang="es-ES_tradnl" sz="1800" b="1" dirty="0">
                <a:solidFill>
                  <a:srgbClr val="FF0000"/>
                </a:solidFill>
              </a:rPr>
              <a:t>capítulo 1000 no puede ser disminuido</a:t>
            </a:r>
            <a:r>
              <a:rPr lang="es-ES_tradnl" sz="1800" dirty="0"/>
              <a:t>, por lo que se recomienda hacer una adecuada planeación presupuestal.</a:t>
            </a:r>
          </a:p>
          <a:p>
            <a:pPr marL="407988" indent="0" algn="just">
              <a:buNone/>
            </a:pPr>
            <a:endParaRPr lang="es-ES_tradnl" sz="1600" dirty="0"/>
          </a:p>
          <a:p>
            <a:pPr marL="407988" indent="0" algn="just">
              <a:buNone/>
            </a:pPr>
            <a:r>
              <a:rPr lang="es-ES_tradnl" sz="1800" dirty="0"/>
              <a:t>El AF deberá apegarse a los criterios socializados por DRH, para consulta remitirse al archivo compartido en OneDrive.</a:t>
            </a:r>
          </a:p>
          <a:p>
            <a:pPr marL="407988" indent="0" algn="just">
              <a:buNone/>
            </a:pPr>
            <a:endParaRPr lang="es-ES_tradnl" sz="1050" dirty="0"/>
          </a:p>
          <a:p>
            <a:pPr marL="400050" algn="just">
              <a:buFont typeface="+mj-lt"/>
              <a:buAutoNum type="arabicPeriod" startAt="3"/>
            </a:pPr>
            <a:r>
              <a:rPr lang="es-ES_tradnl" sz="1800" dirty="0"/>
              <a:t>Eventos específicos identificados por la dependencia o entidad.</a:t>
            </a:r>
            <a:endParaRPr lang="es-MX" sz="1800" dirty="0"/>
          </a:p>
          <a:p>
            <a:pPr marL="800100" lvl="1" indent="-342900" algn="just">
              <a:buFont typeface="+mj-lt"/>
              <a:buAutoNum type="arabicPeriod" startAt="3"/>
            </a:pPr>
            <a:endParaRPr lang="es-MX" sz="1700" dirty="0"/>
          </a:p>
          <a:p>
            <a:pPr marL="800100" lvl="1" indent="-342900" algn="just">
              <a:buFont typeface="+mj-lt"/>
              <a:buAutoNum type="arabicPeriod" startAt="3"/>
            </a:pPr>
            <a:endParaRPr lang="es-MX" sz="1700" dirty="0"/>
          </a:p>
          <a:p>
            <a:pPr marL="800100" lvl="1" indent="-342900" algn="just">
              <a:buFont typeface="+mj-lt"/>
              <a:buAutoNum type="arabicPeriod" startAt="3"/>
            </a:pPr>
            <a:endParaRPr lang="es-MX" sz="1700" dirty="0"/>
          </a:p>
        </p:txBody>
      </p:sp>
      <p:graphicFrame>
        <p:nvGraphicFramePr>
          <p:cNvPr id="3" name="Tabla 2">
            <a:extLst>
              <a:ext uri="{FF2B5EF4-FFF2-40B4-BE49-F238E27FC236}">
                <a16:creationId xmlns:a16="http://schemas.microsoft.com/office/drawing/2014/main" id="{F5729012-1880-44CA-9035-1495CE448478}"/>
              </a:ext>
            </a:extLst>
          </p:cNvPr>
          <p:cNvGraphicFramePr>
            <a:graphicFrameLocks noGrp="1"/>
          </p:cNvGraphicFramePr>
          <p:nvPr/>
        </p:nvGraphicFramePr>
        <p:xfrm>
          <a:off x="795972" y="2630504"/>
          <a:ext cx="5822543" cy="1295400"/>
        </p:xfrm>
        <a:graphic>
          <a:graphicData uri="http://schemas.openxmlformats.org/drawingml/2006/table">
            <a:tbl>
              <a:tblPr firstRow="1" firstCol="1" bandRow="1">
                <a:tableStyleId>{5C22544A-7EE6-4342-B048-85BDC9FD1C3A}</a:tableStyleId>
              </a:tblPr>
              <a:tblGrid>
                <a:gridCol w="1966286">
                  <a:extLst>
                    <a:ext uri="{9D8B030D-6E8A-4147-A177-3AD203B41FA5}">
                      <a16:colId xmlns:a16="http://schemas.microsoft.com/office/drawing/2014/main" val="4209236462"/>
                    </a:ext>
                  </a:extLst>
                </a:gridCol>
                <a:gridCol w="3856257">
                  <a:extLst>
                    <a:ext uri="{9D8B030D-6E8A-4147-A177-3AD203B41FA5}">
                      <a16:colId xmlns:a16="http://schemas.microsoft.com/office/drawing/2014/main" val="1472271095"/>
                    </a:ext>
                  </a:extLst>
                </a:gridCol>
              </a:tblGrid>
              <a:tr h="0">
                <a:tc>
                  <a:txBody>
                    <a:bodyPr/>
                    <a:lstStyle/>
                    <a:p>
                      <a:pPr algn="ctr">
                        <a:spcAft>
                          <a:spcPts val="0"/>
                        </a:spcAft>
                      </a:pPr>
                      <a:r>
                        <a:rPr lang="es-ES_tradnl" sz="1600">
                          <a:effectLst/>
                        </a:rPr>
                        <a:t>PARTIDA DE GASTO</a:t>
                      </a:r>
                      <a:endParaRPr lang="es-MX"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s-ES_tradnl" sz="1600" dirty="0">
                          <a:effectLst/>
                        </a:rPr>
                        <a:t>CONCEPTO</a:t>
                      </a:r>
                      <a:endParaRPr lang="es-MX"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364545575"/>
                  </a:ext>
                </a:extLst>
              </a:tr>
              <a:tr h="0">
                <a:tc>
                  <a:txBody>
                    <a:bodyPr/>
                    <a:lstStyle/>
                    <a:p>
                      <a:pPr algn="ctr">
                        <a:spcAft>
                          <a:spcPts val="0"/>
                        </a:spcAft>
                      </a:pPr>
                      <a:r>
                        <a:rPr lang="es-ES_tradnl" sz="1600">
                          <a:effectLst/>
                        </a:rPr>
                        <a:t>1211</a:t>
                      </a:r>
                      <a:endParaRPr lang="es-MX"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600">
                          <a:effectLst/>
                        </a:rPr>
                        <a:t>Honorarios</a:t>
                      </a:r>
                      <a:endParaRPr lang="es-MX"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5763395"/>
                  </a:ext>
                </a:extLst>
              </a:tr>
              <a:tr h="0">
                <a:tc>
                  <a:txBody>
                    <a:bodyPr/>
                    <a:lstStyle/>
                    <a:p>
                      <a:pPr algn="ctr">
                        <a:spcAft>
                          <a:spcPts val="0"/>
                        </a:spcAft>
                      </a:pPr>
                      <a:r>
                        <a:rPr lang="es-ES_tradnl" sz="1600">
                          <a:effectLst/>
                        </a:rPr>
                        <a:t>1212</a:t>
                      </a:r>
                      <a:endParaRPr lang="es-MX"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600" dirty="0">
                          <a:effectLst/>
                        </a:rPr>
                        <a:t>Honorarios asimilados</a:t>
                      </a:r>
                      <a:endParaRPr lang="es-MX"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229216861"/>
                  </a:ext>
                </a:extLst>
              </a:tr>
              <a:tr h="0">
                <a:tc>
                  <a:txBody>
                    <a:bodyPr/>
                    <a:lstStyle/>
                    <a:p>
                      <a:pPr algn="ctr">
                        <a:spcAft>
                          <a:spcPts val="0"/>
                        </a:spcAft>
                      </a:pPr>
                      <a:r>
                        <a:rPr lang="es-ES_tradnl" sz="500" dirty="0">
                          <a:effectLst/>
                        </a:rPr>
                        <a:t> </a:t>
                      </a:r>
                      <a:endParaRPr lang="es-MX" sz="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500" dirty="0">
                          <a:effectLst/>
                        </a:rPr>
                        <a:t> </a:t>
                      </a:r>
                      <a:endParaRPr lang="es-MX" sz="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426217889"/>
                  </a:ext>
                </a:extLst>
              </a:tr>
              <a:tr h="0">
                <a:tc>
                  <a:txBody>
                    <a:bodyPr/>
                    <a:lstStyle/>
                    <a:p>
                      <a:pPr algn="ctr">
                        <a:spcAft>
                          <a:spcPts val="0"/>
                        </a:spcAft>
                      </a:pPr>
                      <a:r>
                        <a:rPr lang="es-ES_tradnl" sz="1600">
                          <a:effectLst/>
                        </a:rPr>
                        <a:t>1322</a:t>
                      </a:r>
                      <a:endParaRPr lang="es-MX"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600">
                          <a:effectLst/>
                        </a:rPr>
                        <a:t>Prima dominical</a:t>
                      </a:r>
                      <a:endParaRPr lang="es-MX"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829248630"/>
                  </a:ext>
                </a:extLst>
              </a:tr>
              <a:tr h="0">
                <a:tc>
                  <a:txBody>
                    <a:bodyPr/>
                    <a:lstStyle/>
                    <a:p>
                      <a:pPr algn="ctr">
                        <a:spcAft>
                          <a:spcPts val="0"/>
                        </a:spcAft>
                      </a:pPr>
                      <a:r>
                        <a:rPr lang="es-ES_tradnl" sz="1600" dirty="0">
                          <a:effectLst/>
                        </a:rPr>
                        <a:t>1331</a:t>
                      </a:r>
                      <a:endParaRPr lang="es-MX"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600" dirty="0">
                          <a:effectLst/>
                        </a:rPr>
                        <a:t>Tiempo extraordinario</a:t>
                      </a:r>
                      <a:endParaRPr lang="es-MX"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977242072"/>
                  </a:ext>
                </a:extLst>
              </a:tr>
            </a:tbl>
          </a:graphicData>
        </a:graphic>
      </p:graphicFrame>
      <p:sp>
        <p:nvSpPr>
          <p:cNvPr id="7" name="Rectángulo 6">
            <a:extLst>
              <a:ext uri="{FF2B5EF4-FFF2-40B4-BE49-F238E27FC236}">
                <a16:creationId xmlns:a16="http://schemas.microsoft.com/office/drawing/2014/main" id="{FF7BEADF-176A-424F-A6A8-0E96B03B853E}"/>
              </a:ext>
            </a:extLst>
          </p:cNvPr>
          <p:cNvSpPr/>
          <p:nvPr/>
        </p:nvSpPr>
        <p:spPr>
          <a:xfrm>
            <a:off x="131277" y="228652"/>
            <a:ext cx="7111498" cy="369332"/>
          </a:xfrm>
          <a:prstGeom prst="rect">
            <a:avLst/>
          </a:prstGeom>
        </p:spPr>
        <p:txBody>
          <a:bodyPr wrap="square">
            <a:spAutoFit/>
          </a:bodyPr>
          <a:lstStyle/>
          <a:p>
            <a:r>
              <a:rPr lang="es-ES" dirty="0">
                <a:solidFill>
                  <a:srgbClr val="FFFFFF"/>
                </a:solidFill>
                <a:latin typeface="Raleway SemiBold"/>
                <a:cs typeface="Raleway SemiBold"/>
              </a:rPr>
              <a:t>PRESUPUESTO DE EGRESOS/ </a:t>
            </a:r>
            <a:r>
              <a:rPr lang="es-ES" dirty="0">
                <a:solidFill>
                  <a:srgbClr val="FFFFFF"/>
                </a:solidFill>
                <a:latin typeface="Raleway Regular"/>
                <a:cs typeface="Raleway SemiBold"/>
              </a:rPr>
              <a:t>Presupuestación por </a:t>
            </a:r>
            <a:r>
              <a:rPr lang="pt-BR" dirty="0" err="1">
                <a:solidFill>
                  <a:srgbClr val="FFFFFF"/>
                </a:solidFill>
                <a:latin typeface="Raleway Regular"/>
                <a:cs typeface="Raleway SemiBold"/>
              </a:rPr>
              <a:t>DA´s</a:t>
            </a:r>
            <a:r>
              <a:rPr lang="pt-BR" dirty="0">
                <a:solidFill>
                  <a:srgbClr val="FFFFFF"/>
                </a:solidFill>
                <a:latin typeface="Raleway Regular"/>
                <a:cs typeface="Raleway SemiBold"/>
              </a:rPr>
              <a:t> y </a:t>
            </a:r>
            <a:r>
              <a:rPr lang="pt-BR" dirty="0" err="1">
                <a:solidFill>
                  <a:srgbClr val="FFFFFF"/>
                </a:solidFill>
                <a:latin typeface="Raleway Regular"/>
                <a:cs typeface="Raleway SemiBold"/>
              </a:rPr>
              <a:t>EAA´s</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250583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F1FE272-A86B-488E-950C-0DB3C68E4150}"/>
              </a:ext>
            </a:extLst>
          </p:cNvPr>
          <p:cNvSpPr/>
          <p:nvPr/>
        </p:nvSpPr>
        <p:spPr>
          <a:xfrm>
            <a:off x="574894" y="1145025"/>
            <a:ext cx="6251556" cy="1384995"/>
          </a:xfrm>
          <a:prstGeom prst="rect">
            <a:avLst/>
          </a:prstGeom>
        </p:spPr>
        <p:txBody>
          <a:bodyPr wrap="square">
            <a:spAutoFit/>
          </a:bodyPr>
          <a:lstStyle/>
          <a:p>
            <a:pPr algn="just"/>
            <a:r>
              <a:rPr lang="es-MX" sz="2000" b="1" dirty="0">
                <a:solidFill>
                  <a:srgbClr val="005A9E"/>
                </a:solidFill>
                <a:latin typeface="Arial" panose="020B0604020202020204" pitchFamily="34" charset="0"/>
                <a:cs typeface="Arial" panose="020B0604020202020204" pitchFamily="34" charset="0"/>
              </a:rPr>
              <a:t>¿Qué es la </a:t>
            </a:r>
            <a:r>
              <a:rPr lang="es-MX" sz="20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Gestión para Resultados</a:t>
            </a:r>
            <a:r>
              <a:rPr lang="es-MX" sz="2000" b="1" dirty="0">
                <a:solidFill>
                  <a:srgbClr val="005A9E"/>
                </a:solidFill>
                <a:latin typeface="Arial" panose="020B0604020202020204" pitchFamily="34" charset="0"/>
                <a:cs typeface="Arial" panose="020B0604020202020204" pitchFamily="34" charset="0"/>
              </a:rPr>
              <a:t>?</a:t>
            </a:r>
          </a:p>
          <a:p>
            <a:pPr algn="just"/>
            <a:endParaRPr lang="es-MX" sz="1000" b="1" dirty="0">
              <a:solidFill>
                <a:srgbClr val="005A9E"/>
              </a:solidFill>
              <a:latin typeface="Arial" panose="020B0604020202020204" pitchFamily="34" charset="0"/>
              <a:cs typeface="Arial" panose="020B0604020202020204" pitchFamily="34" charset="0"/>
            </a:endParaRPr>
          </a:p>
          <a:p>
            <a:pPr algn="just"/>
            <a:r>
              <a:rPr lang="es-ES" dirty="0"/>
              <a:t>Es una </a:t>
            </a:r>
            <a:r>
              <a:rPr lang="es-ES" b="1" dirty="0"/>
              <a:t>estrategia de gestión </a:t>
            </a:r>
            <a:r>
              <a:rPr lang="es-ES" dirty="0"/>
              <a:t>que </a:t>
            </a:r>
            <a:r>
              <a:rPr lang="es-ES" b="1" dirty="0"/>
              <a:t>pone</a:t>
            </a:r>
            <a:r>
              <a:rPr lang="es-ES" dirty="0"/>
              <a:t> más </a:t>
            </a:r>
            <a:r>
              <a:rPr lang="es-ES" b="1" dirty="0"/>
              <a:t>énfasis</a:t>
            </a:r>
            <a:r>
              <a:rPr lang="es-ES" dirty="0"/>
              <a:t> en los </a:t>
            </a:r>
            <a:r>
              <a:rPr lang="es-ES" b="1" dirty="0"/>
              <a:t>resultados</a:t>
            </a:r>
            <a:r>
              <a:rPr lang="es-ES" dirty="0"/>
              <a:t> logrados con la implementación de políticas públicas que en los procedimientos.</a:t>
            </a:r>
          </a:p>
        </p:txBody>
      </p:sp>
      <p:sp>
        <p:nvSpPr>
          <p:cNvPr id="3" name="Rectángulo 2">
            <a:extLst>
              <a:ext uri="{FF2B5EF4-FFF2-40B4-BE49-F238E27FC236}">
                <a16:creationId xmlns:a16="http://schemas.microsoft.com/office/drawing/2014/main" id="{DAE9EEDD-5A83-43F0-9FFE-51BED84FB1DC}"/>
              </a:ext>
            </a:extLst>
          </p:cNvPr>
          <p:cNvSpPr/>
          <p:nvPr/>
        </p:nvSpPr>
        <p:spPr>
          <a:xfrm>
            <a:off x="457199" y="91492"/>
            <a:ext cx="6259523" cy="523220"/>
          </a:xfrm>
          <a:prstGeom prst="rect">
            <a:avLst/>
          </a:prstGeom>
        </p:spPr>
        <p:txBody>
          <a:bodyPr wrap="square">
            <a:spAutoFit/>
          </a:bodyPr>
          <a:lstStyle/>
          <a:p>
            <a:r>
              <a:rPr lang="es-ES" sz="2800" dirty="0">
                <a:solidFill>
                  <a:srgbClr val="FFFFFF"/>
                </a:solidFill>
                <a:latin typeface="Raleway Regular"/>
                <a:cs typeface="Raleway SemiBold"/>
              </a:rPr>
              <a:t>Gestión para Resultados</a:t>
            </a:r>
            <a:endParaRPr lang="es-ES" sz="2800" dirty="0">
              <a:solidFill>
                <a:srgbClr val="FFFFFF"/>
              </a:solidFill>
              <a:latin typeface="Raleway Regular"/>
              <a:cs typeface="Raleway Regular"/>
            </a:endParaRPr>
          </a:p>
        </p:txBody>
      </p:sp>
      <p:sp>
        <p:nvSpPr>
          <p:cNvPr id="28" name="Flecha: cheurón 27">
            <a:extLst>
              <a:ext uri="{FF2B5EF4-FFF2-40B4-BE49-F238E27FC236}">
                <a16:creationId xmlns:a16="http://schemas.microsoft.com/office/drawing/2014/main" id="{EEBB8744-4335-4709-BAC1-403A876D1D74}"/>
              </a:ext>
            </a:extLst>
          </p:cNvPr>
          <p:cNvSpPr/>
          <p:nvPr/>
        </p:nvSpPr>
        <p:spPr>
          <a:xfrm>
            <a:off x="62286" y="1172184"/>
            <a:ext cx="411148" cy="411148"/>
          </a:xfrm>
          <a:prstGeom prst="chevron">
            <a:avLst/>
          </a:prstGeom>
          <a:solidFill>
            <a:srgbClr val="AEEF07"/>
          </a:solidFill>
          <a:ln w="19050">
            <a:solidFill>
              <a:srgbClr val="99D6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solidFill>
                <a:schemeClr val="tx1"/>
              </a:solidFill>
            </a:endParaRPr>
          </a:p>
        </p:txBody>
      </p:sp>
      <p:pic>
        <p:nvPicPr>
          <p:cNvPr id="5" name="Imagen 4">
            <a:extLst>
              <a:ext uri="{FF2B5EF4-FFF2-40B4-BE49-F238E27FC236}">
                <a16:creationId xmlns:a16="http://schemas.microsoft.com/office/drawing/2014/main" id="{48F7C52C-AD24-4700-BD82-3D003D8B9763}"/>
              </a:ext>
            </a:extLst>
          </p:cNvPr>
          <p:cNvPicPr>
            <a:picLocks noChangeAspect="1"/>
          </p:cNvPicPr>
          <p:nvPr/>
        </p:nvPicPr>
        <p:blipFill>
          <a:blip r:embed="rId3"/>
          <a:stretch>
            <a:fillRect/>
          </a:stretch>
        </p:blipFill>
        <p:spPr>
          <a:xfrm>
            <a:off x="361449" y="3339079"/>
            <a:ext cx="7623776" cy="3268932"/>
          </a:xfrm>
          <a:prstGeom prst="rect">
            <a:avLst/>
          </a:prstGeom>
        </p:spPr>
      </p:pic>
      <p:pic>
        <p:nvPicPr>
          <p:cNvPr id="10" name="Imagen 9">
            <a:extLst>
              <a:ext uri="{FF2B5EF4-FFF2-40B4-BE49-F238E27FC236}">
                <a16:creationId xmlns:a16="http://schemas.microsoft.com/office/drawing/2014/main" id="{D18EF800-8AC8-40BA-8F54-0AF4C0B27468}"/>
              </a:ext>
            </a:extLst>
          </p:cNvPr>
          <p:cNvPicPr>
            <a:picLocks noChangeAspect="1"/>
          </p:cNvPicPr>
          <p:nvPr/>
        </p:nvPicPr>
        <p:blipFill>
          <a:blip r:embed="rId4"/>
          <a:stretch>
            <a:fillRect/>
          </a:stretch>
        </p:blipFill>
        <p:spPr>
          <a:xfrm>
            <a:off x="6716722" y="947526"/>
            <a:ext cx="2317550" cy="1563515"/>
          </a:xfrm>
          <a:prstGeom prst="rect">
            <a:avLst/>
          </a:prstGeom>
        </p:spPr>
      </p:pic>
      <p:sp>
        <p:nvSpPr>
          <p:cNvPr id="13" name="Rectángulo 12">
            <a:extLst>
              <a:ext uri="{FF2B5EF4-FFF2-40B4-BE49-F238E27FC236}">
                <a16:creationId xmlns:a16="http://schemas.microsoft.com/office/drawing/2014/main" id="{442FB25F-1E8C-48F3-A6CE-F60C37958992}"/>
              </a:ext>
            </a:extLst>
          </p:cNvPr>
          <p:cNvSpPr/>
          <p:nvPr/>
        </p:nvSpPr>
        <p:spPr>
          <a:xfrm>
            <a:off x="3352362" y="6793329"/>
            <a:ext cx="5806137" cy="45719"/>
          </a:xfrm>
          <a:prstGeom prst="rect">
            <a:avLst/>
          </a:prstGeom>
          <a:solidFill>
            <a:srgbClr val="AC93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4" name="Rectángulo 13">
            <a:extLst>
              <a:ext uri="{FF2B5EF4-FFF2-40B4-BE49-F238E27FC236}">
                <a16:creationId xmlns:a16="http://schemas.microsoft.com/office/drawing/2014/main" id="{D829C63A-DC0E-48E7-9EB0-35F9253F4C42}"/>
              </a:ext>
            </a:extLst>
          </p:cNvPr>
          <p:cNvSpPr/>
          <p:nvPr/>
        </p:nvSpPr>
        <p:spPr>
          <a:xfrm>
            <a:off x="574894" y="2641903"/>
            <a:ext cx="7115198" cy="677108"/>
          </a:xfrm>
          <a:prstGeom prst="rect">
            <a:avLst/>
          </a:prstGeom>
        </p:spPr>
        <p:txBody>
          <a:bodyPr wrap="square">
            <a:spAutoFit/>
          </a:bodyPr>
          <a:lstStyle/>
          <a:p>
            <a:pPr algn="just"/>
            <a:r>
              <a:rPr lang="es-ES"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Relevante</a:t>
            </a:r>
            <a:r>
              <a:rPr lang="es-ES" sz="20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dirty="0"/>
              <a:t>¿qué se hace?, ¿qué se logra? ¿impacto en el bienestar de la población? es decir, la </a:t>
            </a:r>
            <a:r>
              <a:rPr lang="es-ES"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creación de valor público</a:t>
            </a:r>
            <a:r>
              <a:rPr lang="es-ES" b="1" dirty="0"/>
              <a:t>.</a:t>
            </a:r>
          </a:p>
        </p:txBody>
      </p:sp>
    </p:spTree>
    <p:extLst>
      <p:ext uri="{BB962C8B-B14F-4D97-AF65-F5344CB8AC3E}">
        <p14:creationId xmlns:p14="http://schemas.microsoft.com/office/powerpoint/2010/main" val="2567565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5" b="2509"/>
          <a:stretch/>
        </p:blipFill>
        <p:spPr>
          <a:xfrm>
            <a:off x="0" y="-30480"/>
            <a:ext cx="9150531" cy="6888480"/>
          </a:xfrm>
          <a:prstGeom prst="rect">
            <a:avLst/>
          </a:prstGeom>
        </p:spPr>
      </p:pic>
      <p:sp>
        <p:nvSpPr>
          <p:cNvPr id="4" name="CuadroTexto 3">
            <a:extLst>
              <a:ext uri="{FF2B5EF4-FFF2-40B4-BE49-F238E27FC236}">
                <a16:creationId xmlns:a16="http://schemas.microsoft.com/office/drawing/2014/main" id="{4784551F-0B9A-4BCA-9DA3-01824B873ACA}"/>
              </a:ext>
            </a:extLst>
          </p:cNvPr>
          <p:cNvSpPr txBox="1"/>
          <p:nvPr/>
        </p:nvSpPr>
        <p:spPr>
          <a:xfrm>
            <a:off x="466530" y="3315617"/>
            <a:ext cx="8210939" cy="2769989"/>
          </a:xfrm>
          <a:prstGeom prst="rect">
            <a:avLst/>
          </a:prstGeom>
          <a:noFill/>
          <a:ln>
            <a:noFill/>
          </a:ln>
        </p:spPr>
        <p:txBody>
          <a:bodyPr wrap="square" rtlCol="0">
            <a:spAutoFit/>
          </a:bodyPr>
          <a:lstStyle/>
          <a:p>
            <a:pPr algn="ctr"/>
            <a:r>
              <a:rPr lang="es-ES" sz="4000" b="1" dirty="0">
                <a:ln>
                  <a:solidFill>
                    <a:schemeClr val="bg2">
                      <a:lumMod val="50000"/>
                    </a:schemeClr>
                  </a:solidFill>
                </a:ln>
                <a:solidFill>
                  <a:schemeClr val="tx2">
                    <a:lumMod val="75000"/>
                  </a:schemeClr>
                </a:solidFill>
                <a:effectLst>
                  <a:outerShdw blurRad="63500" sx="102000" sy="102000" algn="ctr" rotWithShape="0">
                    <a:prstClr val="black">
                      <a:alpha val="40000"/>
                    </a:prstClr>
                  </a:outerShdw>
                </a:effectLst>
                <a:latin typeface="Abadi" panose="020B0604020104020204" pitchFamily="34" charset="0"/>
                <a:cs typeface="Arial" panose="020B0604020202020204" pitchFamily="34" charset="0"/>
              </a:rPr>
              <a:t>Clasificador Funcional del Gasto</a:t>
            </a:r>
            <a:endParaRPr lang="es-MX" sz="1100" dirty="0">
              <a:latin typeface="Abadi" panose="020B0604020104020204" pitchFamily="34" charset="0"/>
              <a:cs typeface="Arial" panose="020B0604020202020204" pitchFamily="34" charset="0"/>
            </a:endParaRPr>
          </a:p>
          <a:p>
            <a:pPr algn="ctr"/>
            <a:r>
              <a:rPr lang="es-ES" sz="4000" b="1" dirty="0">
                <a:ln>
                  <a:solidFill>
                    <a:schemeClr val="bg2">
                      <a:lumMod val="50000"/>
                    </a:schemeClr>
                  </a:solidFill>
                </a:ln>
                <a:effectLst>
                  <a:outerShdw blurRad="63500" sx="102000" sy="102000" algn="ctr" rotWithShape="0">
                    <a:prstClr val="black">
                      <a:alpha val="40000"/>
                    </a:prstClr>
                  </a:outerShdw>
                </a:effectLst>
                <a:latin typeface="Abadi" panose="020B0604020104020204" pitchFamily="34" charset="0"/>
                <a:cs typeface="Arial" panose="020B0604020202020204" pitchFamily="34" charset="0"/>
              </a:rPr>
              <a:t>Programa Presupuestarios y Componentes</a:t>
            </a:r>
          </a:p>
          <a:p>
            <a:pPr algn="r"/>
            <a:r>
              <a:rPr lang="es-MX" sz="5400" b="1" dirty="0">
                <a:ln>
                  <a:solidFill>
                    <a:schemeClr val="bg2">
                      <a:lumMod val="50000"/>
                    </a:schemeClr>
                  </a:solidFill>
                </a:ln>
                <a:solidFill>
                  <a:schemeClr val="tx2">
                    <a:lumMod val="75000"/>
                  </a:schemeClr>
                </a:solidFill>
                <a:effectLst>
                  <a:outerShdw blurRad="63500" sx="102000" sy="102000" algn="ctr" rotWithShape="0">
                    <a:prstClr val="black">
                      <a:alpha val="40000"/>
                    </a:prstClr>
                  </a:outerShdw>
                </a:effectLst>
                <a:latin typeface="Abadi" panose="020B0604020104020204" pitchFamily="34" charset="0"/>
                <a:cs typeface="Arial" panose="020B0604020202020204" pitchFamily="34" charset="0"/>
              </a:rPr>
              <a:t>2020</a:t>
            </a:r>
          </a:p>
        </p:txBody>
      </p:sp>
    </p:spTree>
    <p:extLst>
      <p:ext uri="{BB962C8B-B14F-4D97-AF65-F5344CB8AC3E}">
        <p14:creationId xmlns:p14="http://schemas.microsoft.com/office/powerpoint/2010/main" val="2935074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3338D80-75E4-491E-A0ED-0B5246B37734}"/>
              </a:ext>
            </a:extLst>
          </p:cNvPr>
          <p:cNvSpPr/>
          <p:nvPr/>
        </p:nvSpPr>
        <p:spPr>
          <a:xfrm>
            <a:off x="457199" y="222276"/>
            <a:ext cx="6259523" cy="369332"/>
          </a:xfrm>
          <a:prstGeom prst="rect">
            <a:avLst/>
          </a:prstGeom>
        </p:spPr>
        <p:txBody>
          <a:bodyPr wrap="square">
            <a:spAutoFit/>
          </a:bodyPr>
          <a:lstStyle/>
          <a:p>
            <a:r>
              <a:rPr lang="es-ES" dirty="0">
                <a:solidFill>
                  <a:srgbClr val="FFFFFF"/>
                </a:solidFill>
                <a:latin typeface="Raleway SemiBold"/>
                <a:cs typeface="Raleway Regular"/>
              </a:rPr>
              <a:t>ÁREAS FUNCIONALES / Composición</a:t>
            </a:r>
            <a:endParaRPr lang="es-ES" dirty="0">
              <a:solidFill>
                <a:srgbClr val="FFFFFF"/>
              </a:solidFill>
              <a:latin typeface="Raleway Regular"/>
              <a:cs typeface="Raleway Regular"/>
            </a:endParaRPr>
          </a:p>
        </p:txBody>
      </p:sp>
      <p:sp>
        <p:nvSpPr>
          <p:cNvPr id="4" name="Marcador de contenido 3">
            <a:extLst>
              <a:ext uri="{FF2B5EF4-FFF2-40B4-BE49-F238E27FC236}">
                <a16:creationId xmlns:a16="http://schemas.microsoft.com/office/drawing/2014/main" id="{BF37E419-50D6-445A-A3DD-FD504210A4DC}"/>
              </a:ext>
            </a:extLst>
          </p:cNvPr>
          <p:cNvSpPr>
            <a:spLocks noGrp="1"/>
          </p:cNvSpPr>
          <p:nvPr>
            <p:ph idx="1"/>
          </p:nvPr>
        </p:nvSpPr>
        <p:spPr>
          <a:xfrm>
            <a:off x="-320615" y="1109246"/>
            <a:ext cx="9785229" cy="1136927"/>
          </a:xfrm>
        </p:spPr>
        <p:txBody>
          <a:bodyPr>
            <a:normAutofit fontScale="92500" lnSpcReduction="10000"/>
          </a:bodyPr>
          <a:lstStyle/>
          <a:p>
            <a:pPr marL="0" indent="0" algn="ctr">
              <a:buNone/>
            </a:pPr>
            <a:r>
              <a:rPr lang="es-MX" sz="8000" b="1" dirty="0">
                <a:ln w="19050">
                  <a:solidFill>
                    <a:srgbClr val="FF6600"/>
                  </a:solidFill>
                </a:ln>
              </a:rPr>
              <a:t>252</a:t>
            </a:r>
            <a:r>
              <a:rPr lang="es-MX" sz="8000" b="1" dirty="0"/>
              <a:t> - </a:t>
            </a:r>
            <a:r>
              <a:rPr lang="es-MX" sz="8000" b="1" dirty="0">
                <a:ln w="19050">
                  <a:solidFill>
                    <a:schemeClr val="tx1">
                      <a:lumMod val="75000"/>
                      <a:lumOff val="25000"/>
                    </a:schemeClr>
                  </a:solidFill>
                </a:ln>
                <a:solidFill>
                  <a:srgbClr val="0070C0"/>
                </a:solidFill>
              </a:rPr>
              <a:t>E</a:t>
            </a:r>
            <a:r>
              <a:rPr lang="es-MX" sz="8000" b="1" dirty="0">
                <a:ln w="19050">
                  <a:solidFill>
                    <a:schemeClr val="tx1">
                      <a:lumMod val="75000"/>
                      <a:lumOff val="25000"/>
                    </a:schemeClr>
                  </a:solidFill>
                </a:ln>
                <a:solidFill>
                  <a:srgbClr val="0065B0"/>
                </a:solidFill>
              </a:rPr>
              <a:t>067 </a:t>
            </a:r>
            <a:r>
              <a:rPr lang="es-MX" sz="8000" b="1" dirty="0">
                <a:ln w="19050">
                  <a:solidFill>
                    <a:schemeClr val="tx1">
                      <a:lumMod val="75000"/>
                      <a:lumOff val="25000"/>
                    </a:schemeClr>
                  </a:solidFill>
                </a:ln>
                <a:solidFill>
                  <a:srgbClr val="E2AC00"/>
                </a:solidFill>
              </a:rPr>
              <a:t>02</a:t>
            </a:r>
            <a:r>
              <a:rPr lang="es-MX" sz="8000" b="1" dirty="0">
                <a:ln w="19050">
                  <a:solidFill>
                    <a:schemeClr val="tx1">
                      <a:lumMod val="75000"/>
                      <a:lumOff val="25000"/>
                    </a:schemeClr>
                  </a:solidFill>
                </a:ln>
                <a:solidFill>
                  <a:srgbClr val="06CADC"/>
                </a:solidFill>
              </a:rPr>
              <a:t> </a:t>
            </a:r>
            <a:r>
              <a:rPr lang="es-MX" sz="8000" b="1" dirty="0"/>
              <a:t>- </a:t>
            </a:r>
            <a:r>
              <a:rPr lang="es-MX" sz="8000" b="1" dirty="0">
                <a:ln w="19050">
                  <a:solidFill>
                    <a:srgbClr val="FF6600"/>
                  </a:solidFill>
                </a:ln>
              </a:rPr>
              <a:t>P2855</a:t>
            </a:r>
          </a:p>
        </p:txBody>
      </p:sp>
      <p:sp>
        <p:nvSpPr>
          <p:cNvPr id="7" name="CuadroTexto 6">
            <a:extLst>
              <a:ext uri="{FF2B5EF4-FFF2-40B4-BE49-F238E27FC236}">
                <a16:creationId xmlns:a16="http://schemas.microsoft.com/office/drawing/2014/main" id="{907996A0-CB43-437C-BFDA-1AF172076A98}"/>
              </a:ext>
            </a:extLst>
          </p:cNvPr>
          <p:cNvSpPr txBox="1"/>
          <p:nvPr/>
        </p:nvSpPr>
        <p:spPr>
          <a:xfrm>
            <a:off x="0" y="3470707"/>
            <a:ext cx="1899346" cy="1200329"/>
          </a:xfrm>
          <a:prstGeom prst="rect">
            <a:avLst/>
          </a:prstGeom>
          <a:noFill/>
        </p:spPr>
        <p:txBody>
          <a:bodyPr wrap="square" rtlCol="0">
            <a:spAutoFit/>
          </a:bodyPr>
          <a:lstStyle/>
          <a:p>
            <a:pPr algn="ctr"/>
            <a:r>
              <a:rPr lang="es-MX" sz="2400" b="1" dirty="0"/>
              <a:t>Clasificación Funcional del gasto CONAC</a:t>
            </a:r>
          </a:p>
        </p:txBody>
      </p:sp>
      <p:sp>
        <p:nvSpPr>
          <p:cNvPr id="8" name="Flecha: hacia arriba 7">
            <a:extLst>
              <a:ext uri="{FF2B5EF4-FFF2-40B4-BE49-F238E27FC236}">
                <a16:creationId xmlns:a16="http://schemas.microsoft.com/office/drawing/2014/main" id="{84D43199-F2F4-4ADB-B3FD-4558861DD79C}"/>
              </a:ext>
            </a:extLst>
          </p:cNvPr>
          <p:cNvSpPr/>
          <p:nvPr/>
        </p:nvSpPr>
        <p:spPr>
          <a:xfrm>
            <a:off x="560546" y="2573294"/>
            <a:ext cx="760623" cy="627611"/>
          </a:xfrm>
          <a:prstGeom prst="upArrow">
            <a:avLst/>
          </a:prstGeom>
          <a:solidFill>
            <a:schemeClr val="tx1">
              <a:lumMod val="85000"/>
              <a:lumOff val="15000"/>
            </a:schemeClr>
          </a:solidFill>
          <a:ln w="190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7134159B-68E5-4CCD-9AC2-4D71D943BB7C}"/>
              </a:ext>
            </a:extLst>
          </p:cNvPr>
          <p:cNvSpPr txBox="1"/>
          <p:nvPr/>
        </p:nvSpPr>
        <p:spPr>
          <a:xfrm>
            <a:off x="2193656" y="3463349"/>
            <a:ext cx="2175003" cy="830997"/>
          </a:xfrm>
          <a:prstGeom prst="rect">
            <a:avLst/>
          </a:prstGeom>
          <a:noFill/>
        </p:spPr>
        <p:txBody>
          <a:bodyPr wrap="square" rtlCol="0">
            <a:spAutoFit/>
          </a:bodyPr>
          <a:lstStyle/>
          <a:p>
            <a:pPr algn="ctr"/>
            <a:r>
              <a:rPr lang="es-MX" sz="2400" b="1" dirty="0">
                <a:solidFill>
                  <a:srgbClr val="0070C0"/>
                </a:solidFill>
              </a:rPr>
              <a:t>Programa Presupuestario</a:t>
            </a:r>
          </a:p>
        </p:txBody>
      </p:sp>
      <p:sp>
        <p:nvSpPr>
          <p:cNvPr id="11" name="CuadroTexto 10">
            <a:extLst>
              <a:ext uri="{FF2B5EF4-FFF2-40B4-BE49-F238E27FC236}">
                <a16:creationId xmlns:a16="http://schemas.microsoft.com/office/drawing/2014/main" id="{1B18E61B-FFF0-442A-B3A0-DAFE8F1E10EF}"/>
              </a:ext>
            </a:extLst>
          </p:cNvPr>
          <p:cNvSpPr txBox="1"/>
          <p:nvPr/>
        </p:nvSpPr>
        <p:spPr>
          <a:xfrm>
            <a:off x="4379975" y="3470707"/>
            <a:ext cx="1851810" cy="461665"/>
          </a:xfrm>
          <a:prstGeom prst="rect">
            <a:avLst/>
          </a:prstGeom>
          <a:noFill/>
        </p:spPr>
        <p:txBody>
          <a:bodyPr wrap="square" rtlCol="0">
            <a:spAutoFit/>
          </a:bodyPr>
          <a:lstStyle/>
          <a:p>
            <a:pPr algn="ctr"/>
            <a:r>
              <a:rPr lang="es-MX" sz="2400" b="1" dirty="0">
                <a:solidFill>
                  <a:srgbClr val="C89800"/>
                </a:solidFill>
              </a:rPr>
              <a:t>Componente</a:t>
            </a:r>
          </a:p>
        </p:txBody>
      </p:sp>
      <p:sp>
        <p:nvSpPr>
          <p:cNvPr id="13" name="CuadroTexto 12">
            <a:extLst>
              <a:ext uri="{FF2B5EF4-FFF2-40B4-BE49-F238E27FC236}">
                <a16:creationId xmlns:a16="http://schemas.microsoft.com/office/drawing/2014/main" id="{3D03B109-20F9-4767-A702-3CBE64A8398C}"/>
              </a:ext>
            </a:extLst>
          </p:cNvPr>
          <p:cNvSpPr txBox="1"/>
          <p:nvPr/>
        </p:nvSpPr>
        <p:spPr>
          <a:xfrm>
            <a:off x="6729644" y="3463349"/>
            <a:ext cx="2175002" cy="1200329"/>
          </a:xfrm>
          <a:prstGeom prst="rect">
            <a:avLst/>
          </a:prstGeom>
          <a:noFill/>
        </p:spPr>
        <p:txBody>
          <a:bodyPr wrap="square" rtlCol="0">
            <a:spAutoFit/>
          </a:bodyPr>
          <a:lstStyle/>
          <a:p>
            <a:pPr algn="ctr"/>
            <a:r>
              <a:rPr lang="es-MX" sz="2400" b="1" dirty="0"/>
              <a:t>Proceso asociado al componente</a:t>
            </a:r>
          </a:p>
        </p:txBody>
      </p:sp>
      <p:sp>
        <p:nvSpPr>
          <p:cNvPr id="15" name="Flecha: hacia arriba 14">
            <a:extLst>
              <a:ext uri="{FF2B5EF4-FFF2-40B4-BE49-F238E27FC236}">
                <a16:creationId xmlns:a16="http://schemas.microsoft.com/office/drawing/2014/main" id="{D6DF729C-DA1D-428C-BE7D-6546DDBDDC1A}"/>
              </a:ext>
            </a:extLst>
          </p:cNvPr>
          <p:cNvSpPr/>
          <p:nvPr/>
        </p:nvSpPr>
        <p:spPr>
          <a:xfrm>
            <a:off x="2900845" y="2573291"/>
            <a:ext cx="760623" cy="627611"/>
          </a:xfrm>
          <a:prstGeom prst="upArrow">
            <a:avLst/>
          </a:prstGeom>
          <a:solidFill>
            <a:schemeClr val="tx1">
              <a:lumMod val="85000"/>
              <a:lumOff val="15000"/>
            </a:schemeClr>
          </a:solidFill>
          <a:ln w="190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6" name="Flecha: hacia arriba 15">
            <a:extLst>
              <a:ext uri="{FF2B5EF4-FFF2-40B4-BE49-F238E27FC236}">
                <a16:creationId xmlns:a16="http://schemas.microsoft.com/office/drawing/2014/main" id="{8D96217A-CB37-432A-9C3B-2B7BDB31BF8A}"/>
              </a:ext>
            </a:extLst>
          </p:cNvPr>
          <p:cNvSpPr/>
          <p:nvPr/>
        </p:nvSpPr>
        <p:spPr>
          <a:xfrm>
            <a:off x="4847963" y="2578035"/>
            <a:ext cx="760623" cy="627611"/>
          </a:xfrm>
          <a:prstGeom prst="upArrow">
            <a:avLst/>
          </a:prstGeom>
          <a:solidFill>
            <a:schemeClr val="tx1">
              <a:lumMod val="85000"/>
              <a:lumOff val="15000"/>
            </a:schemeClr>
          </a:solidFill>
          <a:ln w="190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7" name="Flecha: hacia arriba 16">
            <a:extLst>
              <a:ext uri="{FF2B5EF4-FFF2-40B4-BE49-F238E27FC236}">
                <a16:creationId xmlns:a16="http://schemas.microsoft.com/office/drawing/2014/main" id="{400355CA-C52B-4EC8-B92D-214DEDFCBC8B}"/>
              </a:ext>
            </a:extLst>
          </p:cNvPr>
          <p:cNvSpPr/>
          <p:nvPr/>
        </p:nvSpPr>
        <p:spPr>
          <a:xfrm>
            <a:off x="7436833" y="2573292"/>
            <a:ext cx="760623" cy="627611"/>
          </a:xfrm>
          <a:prstGeom prst="upArrow">
            <a:avLst/>
          </a:prstGeom>
          <a:solidFill>
            <a:schemeClr val="tx1">
              <a:lumMod val="85000"/>
              <a:lumOff val="15000"/>
            </a:schemeClr>
          </a:solidFill>
          <a:ln w="190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247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1" grpId="0"/>
      <p:bldP spid="13" grpId="0"/>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F3D35D7-FA2B-44A7-B87D-E2224926AD62}"/>
              </a:ext>
            </a:extLst>
          </p:cNvPr>
          <p:cNvSpPr/>
          <p:nvPr/>
        </p:nvSpPr>
        <p:spPr>
          <a:xfrm>
            <a:off x="0" y="1002990"/>
            <a:ext cx="1625383" cy="26996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FIN</a:t>
            </a:r>
          </a:p>
        </p:txBody>
      </p:sp>
      <p:sp>
        <p:nvSpPr>
          <p:cNvPr id="4" name="Rectángulo 3">
            <a:extLst>
              <a:ext uri="{FF2B5EF4-FFF2-40B4-BE49-F238E27FC236}">
                <a16:creationId xmlns:a16="http://schemas.microsoft.com/office/drawing/2014/main" id="{CCFBCFDF-2064-462C-94B1-937BB9945CE7}"/>
              </a:ext>
            </a:extLst>
          </p:cNvPr>
          <p:cNvSpPr/>
          <p:nvPr/>
        </p:nvSpPr>
        <p:spPr>
          <a:xfrm>
            <a:off x="0" y="2362993"/>
            <a:ext cx="1625383" cy="26996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PROPÓSITO</a:t>
            </a:r>
          </a:p>
        </p:txBody>
      </p:sp>
      <p:sp>
        <p:nvSpPr>
          <p:cNvPr id="5" name="Rectángulo 4">
            <a:extLst>
              <a:ext uri="{FF2B5EF4-FFF2-40B4-BE49-F238E27FC236}">
                <a16:creationId xmlns:a16="http://schemas.microsoft.com/office/drawing/2014/main" id="{3F0AE0F7-B80E-4BF4-B9F2-8D8C03E902E1}"/>
              </a:ext>
            </a:extLst>
          </p:cNvPr>
          <p:cNvSpPr/>
          <p:nvPr/>
        </p:nvSpPr>
        <p:spPr>
          <a:xfrm>
            <a:off x="0" y="3619369"/>
            <a:ext cx="1625383" cy="26996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COMPONENTE</a:t>
            </a:r>
          </a:p>
        </p:txBody>
      </p:sp>
      <p:sp>
        <p:nvSpPr>
          <p:cNvPr id="6" name="Rectángulo 5">
            <a:extLst>
              <a:ext uri="{FF2B5EF4-FFF2-40B4-BE49-F238E27FC236}">
                <a16:creationId xmlns:a16="http://schemas.microsoft.com/office/drawing/2014/main" id="{C9923DF1-E0BE-4551-9BFE-205A31486118}"/>
              </a:ext>
            </a:extLst>
          </p:cNvPr>
          <p:cNvSpPr/>
          <p:nvPr/>
        </p:nvSpPr>
        <p:spPr>
          <a:xfrm>
            <a:off x="34414" y="4911252"/>
            <a:ext cx="1625383" cy="26996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ACTIVIDADES</a:t>
            </a:r>
          </a:p>
        </p:txBody>
      </p:sp>
      <p:sp>
        <p:nvSpPr>
          <p:cNvPr id="7" name="Rectángulo 6">
            <a:extLst>
              <a:ext uri="{FF2B5EF4-FFF2-40B4-BE49-F238E27FC236}">
                <a16:creationId xmlns:a16="http://schemas.microsoft.com/office/drawing/2014/main" id="{89C9F0F7-6E28-4554-ACF2-22C22F022926}"/>
              </a:ext>
            </a:extLst>
          </p:cNvPr>
          <p:cNvSpPr/>
          <p:nvPr/>
        </p:nvSpPr>
        <p:spPr>
          <a:xfrm>
            <a:off x="1786541" y="5565383"/>
            <a:ext cx="5925369" cy="26088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MX" sz="1400" b="1" dirty="0">
                <a:solidFill>
                  <a:srgbClr val="0C3765"/>
                </a:solidFill>
              </a:rPr>
              <a:t>P2855 </a:t>
            </a:r>
            <a:r>
              <a:rPr lang="es-ES" sz="1400" b="1" dirty="0">
                <a:solidFill>
                  <a:srgbClr val="0C3765"/>
                </a:solidFill>
              </a:rPr>
              <a:t>Administración de la trayectoria del estudiante</a:t>
            </a:r>
            <a:endParaRPr lang="es-MX" sz="1400" b="1" dirty="0">
              <a:solidFill>
                <a:srgbClr val="0C3765"/>
              </a:solidFill>
            </a:endParaRPr>
          </a:p>
        </p:txBody>
      </p:sp>
      <p:sp>
        <p:nvSpPr>
          <p:cNvPr id="8" name="CuadroTexto 7">
            <a:extLst>
              <a:ext uri="{FF2B5EF4-FFF2-40B4-BE49-F238E27FC236}">
                <a16:creationId xmlns:a16="http://schemas.microsoft.com/office/drawing/2014/main" id="{83710353-81B1-47B7-A9BC-6ECF46E55B34}"/>
              </a:ext>
            </a:extLst>
          </p:cNvPr>
          <p:cNvSpPr txBox="1"/>
          <p:nvPr/>
        </p:nvSpPr>
        <p:spPr>
          <a:xfrm>
            <a:off x="2425806" y="4904218"/>
            <a:ext cx="5286103" cy="276999"/>
          </a:xfrm>
          <a:prstGeom prst="rect">
            <a:avLst/>
          </a:prstGeom>
          <a:solidFill>
            <a:schemeClr val="accent5">
              <a:lumMod val="60000"/>
              <a:lumOff val="40000"/>
            </a:schemeClr>
          </a:solidFill>
          <a:effectLst>
            <a:outerShdw blurRad="50800" dist="38100" dir="5400000" algn="t" rotWithShape="0">
              <a:prstClr val="black">
                <a:alpha val="40000"/>
              </a:prstClr>
            </a:outerShdw>
          </a:effectLst>
        </p:spPr>
        <p:txBody>
          <a:bodyPr wrap="square" rtlCol="0">
            <a:spAutoFit/>
          </a:bodyPr>
          <a:lstStyle/>
          <a:p>
            <a:r>
              <a:rPr lang="es-ES" sz="1200" b="1" dirty="0">
                <a:solidFill>
                  <a:srgbClr val="0C3765"/>
                </a:solidFill>
              </a:rPr>
              <a:t>4176. Porcentaje de Avance Físico del Proceso/Proyecto</a:t>
            </a:r>
            <a:endParaRPr lang="es-MX" sz="1200" b="1" dirty="0">
              <a:solidFill>
                <a:srgbClr val="0C3765"/>
              </a:solidFill>
            </a:endParaRPr>
          </a:p>
        </p:txBody>
      </p:sp>
      <p:sp>
        <p:nvSpPr>
          <p:cNvPr id="9" name="Rectángulo 8">
            <a:extLst>
              <a:ext uri="{FF2B5EF4-FFF2-40B4-BE49-F238E27FC236}">
                <a16:creationId xmlns:a16="http://schemas.microsoft.com/office/drawing/2014/main" id="{8AAB92EF-00C8-4C3A-8A88-DC66294A1425}"/>
              </a:ext>
            </a:extLst>
          </p:cNvPr>
          <p:cNvSpPr/>
          <p:nvPr/>
        </p:nvSpPr>
        <p:spPr>
          <a:xfrm>
            <a:off x="2425806" y="5230446"/>
            <a:ext cx="5268351" cy="276999"/>
          </a:xfrm>
          <a:prstGeom prst="rect">
            <a:avLst/>
          </a:prstGeom>
          <a:solidFill>
            <a:schemeClr val="accent5">
              <a:lumMod val="60000"/>
              <a:lumOff val="40000"/>
            </a:schemeClr>
          </a:solidFill>
          <a:effectLst>
            <a:outerShdw blurRad="50800" dist="38100" dir="5400000" algn="t" rotWithShape="0">
              <a:prstClr val="black">
                <a:alpha val="40000"/>
              </a:prstClr>
            </a:outerShdw>
          </a:effectLst>
        </p:spPr>
        <p:txBody>
          <a:bodyPr wrap="square">
            <a:spAutoFit/>
          </a:bodyPr>
          <a:lstStyle/>
          <a:p>
            <a:r>
              <a:rPr lang="es-ES" sz="1200" b="1" dirty="0">
                <a:solidFill>
                  <a:srgbClr val="0C3765"/>
                </a:solidFill>
              </a:rPr>
              <a:t>4177. Porcentaje de Avance Financiero del Proceso/Proyecto</a:t>
            </a:r>
            <a:endParaRPr lang="es-MX" sz="1200" b="1" dirty="0">
              <a:solidFill>
                <a:srgbClr val="0C3765"/>
              </a:solidFill>
            </a:endParaRPr>
          </a:p>
        </p:txBody>
      </p:sp>
      <p:sp>
        <p:nvSpPr>
          <p:cNvPr id="10" name="Rectángulo 9">
            <a:extLst>
              <a:ext uri="{FF2B5EF4-FFF2-40B4-BE49-F238E27FC236}">
                <a16:creationId xmlns:a16="http://schemas.microsoft.com/office/drawing/2014/main" id="{31FBC16E-01D8-4162-B56B-A0DA344DC9A7}"/>
              </a:ext>
            </a:extLst>
          </p:cNvPr>
          <p:cNvSpPr/>
          <p:nvPr/>
        </p:nvSpPr>
        <p:spPr>
          <a:xfrm>
            <a:off x="2390263" y="5865664"/>
            <a:ext cx="5321648" cy="516004"/>
          </a:xfrm>
          <a:prstGeom prst="rect">
            <a:avLst/>
          </a:prstGeom>
          <a:solidFill>
            <a:srgbClr val="FFD7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200" b="1" dirty="0">
                <a:solidFill>
                  <a:srgbClr val="0C3765"/>
                </a:solidFill>
              </a:rPr>
              <a:t>Tutorías otorgadas a estudiantes de nivel medio superior y nivel superior por profesores de la Universidad</a:t>
            </a:r>
          </a:p>
        </p:txBody>
      </p:sp>
      <p:sp>
        <p:nvSpPr>
          <p:cNvPr id="13" name="Rectángulo 12">
            <a:extLst>
              <a:ext uri="{FF2B5EF4-FFF2-40B4-BE49-F238E27FC236}">
                <a16:creationId xmlns:a16="http://schemas.microsoft.com/office/drawing/2014/main" id="{EE5F2B3E-1C74-45AA-922C-5233A4773611}"/>
              </a:ext>
            </a:extLst>
          </p:cNvPr>
          <p:cNvSpPr/>
          <p:nvPr/>
        </p:nvSpPr>
        <p:spPr>
          <a:xfrm>
            <a:off x="2390263" y="6429778"/>
            <a:ext cx="5321646" cy="260880"/>
          </a:xfrm>
          <a:prstGeom prst="rect">
            <a:avLst/>
          </a:prstGeom>
          <a:solidFill>
            <a:srgbClr val="FFD7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200" b="1" dirty="0">
                <a:solidFill>
                  <a:srgbClr val="0C3765"/>
                </a:solidFill>
              </a:rPr>
              <a:t>Notas satisfactorias obtenidas por estudiantes en el EGEL</a:t>
            </a:r>
          </a:p>
        </p:txBody>
      </p:sp>
      <p:sp>
        <p:nvSpPr>
          <p:cNvPr id="14" name="Rectángulo 13">
            <a:extLst>
              <a:ext uri="{FF2B5EF4-FFF2-40B4-BE49-F238E27FC236}">
                <a16:creationId xmlns:a16="http://schemas.microsoft.com/office/drawing/2014/main" id="{5421AF04-2316-447A-896A-2F995BEFB65D}"/>
              </a:ext>
            </a:extLst>
          </p:cNvPr>
          <p:cNvSpPr/>
          <p:nvPr/>
        </p:nvSpPr>
        <p:spPr>
          <a:xfrm>
            <a:off x="2390263" y="6738768"/>
            <a:ext cx="5321648" cy="260880"/>
          </a:xfrm>
          <a:prstGeom prst="rect">
            <a:avLst/>
          </a:prstGeom>
          <a:solidFill>
            <a:srgbClr val="FFD7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200" b="1" dirty="0">
                <a:solidFill>
                  <a:srgbClr val="0C3765"/>
                </a:solidFill>
              </a:rPr>
              <a:t>Estudios de seguimiento a egresados realizados</a:t>
            </a:r>
          </a:p>
        </p:txBody>
      </p:sp>
      <p:sp>
        <p:nvSpPr>
          <p:cNvPr id="16" name="Rectángulo 15">
            <a:extLst>
              <a:ext uri="{FF2B5EF4-FFF2-40B4-BE49-F238E27FC236}">
                <a16:creationId xmlns:a16="http://schemas.microsoft.com/office/drawing/2014/main" id="{3E6A698C-7C0D-417B-8E41-F531D433F964}"/>
              </a:ext>
            </a:extLst>
          </p:cNvPr>
          <p:cNvSpPr/>
          <p:nvPr/>
        </p:nvSpPr>
        <p:spPr>
          <a:xfrm>
            <a:off x="1786543" y="3614367"/>
            <a:ext cx="5925368" cy="456901"/>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400" b="1" dirty="0">
                <a:solidFill>
                  <a:srgbClr val="0C3765"/>
                </a:solidFill>
              </a:rPr>
              <a:t>E067.C2. Servicios para la regularización y acompañamiento en la trayectoria escolar otorgados a los estudiantes.</a:t>
            </a:r>
          </a:p>
        </p:txBody>
      </p:sp>
      <p:sp>
        <p:nvSpPr>
          <p:cNvPr id="20" name="Rectángulo 19">
            <a:extLst>
              <a:ext uri="{FF2B5EF4-FFF2-40B4-BE49-F238E27FC236}">
                <a16:creationId xmlns:a16="http://schemas.microsoft.com/office/drawing/2014/main" id="{883A1E3E-7ACE-427E-8F68-D593B7989202}"/>
              </a:ext>
            </a:extLst>
          </p:cNvPr>
          <p:cNvSpPr/>
          <p:nvPr/>
        </p:nvSpPr>
        <p:spPr>
          <a:xfrm>
            <a:off x="2425806" y="4113637"/>
            <a:ext cx="5286103" cy="260880"/>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MX" sz="1200" b="1" dirty="0">
                <a:solidFill>
                  <a:srgbClr val="0C3765"/>
                </a:solidFill>
              </a:rPr>
              <a:t>2222. </a:t>
            </a:r>
            <a:r>
              <a:rPr lang="es-ES" sz="1200" b="1" dirty="0">
                <a:solidFill>
                  <a:srgbClr val="0C3765"/>
                </a:solidFill>
              </a:rPr>
              <a:t>Porcentaje de estudiantes que obtienen nota satisfactoria en EGEL</a:t>
            </a:r>
          </a:p>
        </p:txBody>
      </p:sp>
      <p:sp>
        <p:nvSpPr>
          <p:cNvPr id="21" name="Rectángulo 20">
            <a:extLst>
              <a:ext uri="{FF2B5EF4-FFF2-40B4-BE49-F238E27FC236}">
                <a16:creationId xmlns:a16="http://schemas.microsoft.com/office/drawing/2014/main" id="{AE42B27C-BB8B-4A9F-A898-AC516A91003F}"/>
              </a:ext>
            </a:extLst>
          </p:cNvPr>
          <p:cNvSpPr/>
          <p:nvPr/>
        </p:nvSpPr>
        <p:spPr>
          <a:xfrm>
            <a:off x="2425806" y="4416886"/>
            <a:ext cx="5286105" cy="441625"/>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200" b="1" dirty="0">
                <a:solidFill>
                  <a:srgbClr val="0C3765"/>
                </a:solidFill>
              </a:rPr>
              <a:t>2636. Porcentaje de estudiantes que obtienen nota satisfactoria en la evaluación PLANEA</a:t>
            </a:r>
          </a:p>
        </p:txBody>
      </p:sp>
      <p:sp>
        <p:nvSpPr>
          <p:cNvPr id="22" name="Rectángulo 21">
            <a:extLst>
              <a:ext uri="{FF2B5EF4-FFF2-40B4-BE49-F238E27FC236}">
                <a16:creationId xmlns:a16="http://schemas.microsoft.com/office/drawing/2014/main" id="{32BE1B29-4EC4-4DEA-B96A-E274439C87CB}"/>
              </a:ext>
            </a:extLst>
          </p:cNvPr>
          <p:cNvSpPr/>
          <p:nvPr/>
        </p:nvSpPr>
        <p:spPr>
          <a:xfrm>
            <a:off x="1786542" y="2362993"/>
            <a:ext cx="5925367" cy="654682"/>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400" b="1" dirty="0">
                <a:solidFill>
                  <a:srgbClr val="0C3765"/>
                </a:solidFill>
              </a:rPr>
              <a:t>E067.P1. Los estudiantes de la Universidad de Guanajuato permanecen en los programas educativos, egresan y obtienen el grado conforme a los planes de estudio.</a:t>
            </a:r>
          </a:p>
        </p:txBody>
      </p:sp>
      <p:sp>
        <p:nvSpPr>
          <p:cNvPr id="23" name="Rectángulo 22">
            <a:extLst>
              <a:ext uri="{FF2B5EF4-FFF2-40B4-BE49-F238E27FC236}">
                <a16:creationId xmlns:a16="http://schemas.microsoft.com/office/drawing/2014/main" id="{36A2187C-4EF9-4210-86C7-7D887DC9CAB4}"/>
              </a:ext>
            </a:extLst>
          </p:cNvPr>
          <p:cNvSpPr/>
          <p:nvPr/>
        </p:nvSpPr>
        <p:spPr>
          <a:xfrm>
            <a:off x="2425806" y="3064181"/>
            <a:ext cx="5286105" cy="224782"/>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MX" sz="1200" b="1" dirty="0">
                <a:solidFill>
                  <a:srgbClr val="0C3765"/>
                </a:solidFill>
              </a:rPr>
              <a:t>2634. </a:t>
            </a:r>
            <a:r>
              <a:rPr lang="es-ES" sz="1200" b="1" dirty="0">
                <a:solidFill>
                  <a:srgbClr val="0C3765"/>
                </a:solidFill>
              </a:rPr>
              <a:t>Porcentaje de eficiencia terminal global</a:t>
            </a:r>
          </a:p>
        </p:txBody>
      </p:sp>
      <p:sp>
        <p:nvSpPr>
          <p:cNvPr id="24" name="Rectángulo 23">
            <a:extLst>
              <a:ext uri="{FF2B5EF4-FFF2-40B4-BE49-F238E27FC236}">
                <a16:creationId xmlns:a16="http://schemas.microsoft.com/office/drawing/2014/main" id="{288990C8-3D26-454D-A7EC-7C5A23B112EC}"/>
              </a:ext>
            </a:extLst>
          </p:cNvPr>
          <p:cNvSpPr/>
          <p:nvPr/>
        </p:nvSpPr>
        <p:spPr>
          <a:xfrm>
            <a:off x="2425806" y="3335325"/>
            <a:ext cx="5286105" cy="224781"/>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200" b="1" dirty="0">
                <a:solidFill>
                  <a:srgbClr val="0C3765"/>
                </a:solidFill>
              </a:rPr>
              <a:t>2635. Porcentaje de titulación</a:t>
            </a:r>
          </a:p>
        </p:txBody>
      </p:sp>
      <p:sp>
        <p:nvSpPr>
          <p:cNvPr id="31" name="Rectángulo 30">
            <a:extLst>
              <a:ext uri="{FF2B5EF4-FFF2-40B4-BE49-F238E27FC236}">
                <a16:creationId xmlns:a16="http://schemas.microsoft.com/office/drawing/2014/main" id="{4D64254E-1D7C-4CDF-9530-816B60C72F6C}"/>
              </a:ext>
            </a:extLst>
          </p:cNvPr>
          <p:cNvSpPr/>
          <p:nvPr/>
        </p:nvSpPr>
        <p:spPr>
          <a:xfrm>
            <a:off x="1786543" y="996951"/>
            <a:ext cx="5925368" cy="1027143"/>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400" b="1" dirty="0">
                <a:solidFill>
                  <a:srgbClr val="0C3765"/>
                </a:solidFill>
              </a:rPr>
              <a:t>E067.F1 Contribuir a la consolidación de la trayectoria académica de la población estudiantil del Nivel Medio Superior y Nivel Superior del Estado de Guanajuato, mediante el incremento de la matrícula de estudiantes de la Universidad de Guanajuato que egresan y obtienen el grado conforme a lo establecido en los planes de estudio.</a:t>
            </a:r>
          </a:p>
        </p:txBody>
      </p:sp>
      <p:sp>
        <p:nvSpPr>
          <p:cNvPr id="32" name="Rectángulo 31">
            <a:extLst>
              <a:ext uri="{FF2B5EF4-FFF2-40B4-BE49-F238E27FC236}">
                <a16:creationId xmlns:a16="http://schemas.microsoft.com/office/drawing/2014/main" id="{D7D3D194-9071-416B-A264-9E4251E97F12}"/>
              </a:ext>
            </a:extLst>
          </p:cNvPr>
          <p:cNvSpPr/>
          <p:nvPr/>
        </p:nvSpPr>
        <p:spPr>
          <a:xfrm>
            <a:off x="2425806" y="2081569"/>
            <a:ext cx="5286105" cy="224782"/>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MX" sz="1200" b="1" dirty="0">
                <a:solidFill>
                  <a:srgbClr val="0C3765"/>
                </a:solidFill>
              </a:rPr>
              <a:t>1868. </a:t>
            </a:r>
            <a:r>
              <a:rPr lang="es-ES" sz="1200" b="1" dirty="0">
                <a:solidFill>
                  <a:srgbClr val="0C3765"/>
                </a:solidFill>
              </a:rPr>
              <a:t>Grado promedio de escolaridad de la población de 15 y más años</a:t>
            </a:r>
          </a:p>
        </p:txBody>
      </p:sp>
      <p:sp>
        <p:nvSpPr>
          <p:cNvPr id="34" name="Rectángulo 33">
            <a:extLst>
              <a:ext uri="{FF2B5EF4-FFF2-40B4-BE49-F238E27FC236}">
                <a16:creationId xmlns:a16="http://schemas.microsoft.com/office/drawing/2014/main" id="{5B3443DF-369F-4ED4-8F98-CFFB7F310A20}"/>
              </a:ext>
            </a:extLst>
          </p:cNvPr>
          <p:cNvSpPr/>
          <p:nvPr/>
        </p:nvSpPr>
        <p:spPr>
          <a:xfrm>
            <a:off x="457199" y="222276"/>
            <a:ext cx="6259523" cy="369332"/>
          </a:xfrm>
          <a:prstGeom prst="rect">
            <a:avLst/>
          </a:prstGeom>
        </p:spPr>
        <p:txBody>
          <a:bodyPr wrap="square">
            <a:spAutoFit/>
          </a:bodyPr>
          <a:lstStyle/>
          <a:p>
            <a:r>
              <a:rPr lang="es-ES" dirty="0">
                <a:solidFill>
                  <a:srgbClr val="FFFFFF"/>
                </a:solidFill>
                <a:latin typeface="Raleway SemiBold"/>
                <a:cs typeface="Raleway Regular"/>
              </a:rPr>
              <a:t>ÁREAS FUNCIONALES / Estructura MIR </a:t>
            </a:r>
            <a:endParaRPr lang="es-ES" dirty="0">
              <a:solidFill>
                <a:srgbClr val="FFFFFF"/>
              </a:solidFill>
              <a:latin typeface="Raleway Regular"/>
              <a:cs typeface="Raleway Regular"/>
            </a:endParaRPr>
          </a:p>
        </p:txBody>
      </p:sp>
      <p:sp>
        <p:nvSpPr>
          <p:cNvPr id="43" name="CuadroTexto 42">
            <a:extLst>
              <a:ext uri="{FF2B5EF4-FFF2-40B4-BE49-F238E27FC236}">
                <a16:creationId xmlns:a16="http://schemas.microsoft.com/office/drawing/2014/main" id="{79B4527E-10D7-48D8-A20D-EDC067E6406A}"/>
              </a:ext>
            </a:extLst>
          </p:cNvPr>
          <p:cNvSpPr txBox="1"/>
          <p:nvPr/>
        </p:nvSpPr>
        <p:spPr>
          <a:xfrm>
            <a:off x="426187" y="3863209"/>
            <a:ext cx="643125" cy="307777"/>
          </a:xfrm>
          <a:prstGeom prst="rect">
            <a:avLst/>
          </a:prstGeom>
          <a:noFill/>
        </p:spPr>
        <p:txBody>
          <a:bodyPr wrap="none" rtlCol="0">
            <a:spAutoFit/>
          </a:bodyPr>
          <a:lstStyle/>
          <a:p>
            <a:r>
              <a:rPr lang="es-MX" sz="1400" b="1" dirty="0">
                <a:solidFill>
                  <a:schemeClr val="tx2"/>
                </a:solidFill>
              </a:rPr>
              <a:t>C1, C3</a:t>
            </a:r>
          </a:p>
        </p:txBody>
      </p:sp>
      <p:sp>
        <p:nvSpPr>
          <p:cNvPr id="48" name="CuadroTexto 47">
            <a:extLst>
              <a:ext uri="{FF2B5EF4-FFF2-40B4-BE49-F238E27FC236}">
                <a16:creationId xmlns:a16="http://schemas.microsoft.com/office/drawing/2014/main" id="{C18C54F0-10D7-45C3-9AC2-1D567260E212}"/>
              </a:ext>
            </a:extLst>
          </p:cNvPr>
          <p:cNvSpPr txBox="1"/>
          <p:nvPr/>
        </p:nvSpPr>
        <p:spPr>
          <a:xfrm>
            <a:off x="34414" y="5952724"/>
            <a:ext cx="458780" cy="954107"/>
          </a:xfrm>
          <a:prstGeom prst="rect">
            <a:avLst/>
          </a:prstGeom>
          <a:noFill/>
        </p:spPr>
        <p:txBody>
          <a:bodyPr wrap="none" rtlCol="0">
            <a:spAutoFit/>
          </a:bodyPr>
          <a:lstStyle/>
          <a:p>
            <a:r>
              <a:rPr lang="es-MX" sz="1400" b="1" dirty="0">
                <a:solidFill>
                  <a:schemeClr val="tx2"/>
                </a:solidFill>
              </a:rPr>
              <a:t>252</a:t>
            </a:r>
          </a:p>
          <a:p>
            <a:r>
              <a:rPr lang="es-MX" sz="1400" b="1" dirty="0">
                <a:solidFill>
                  <a:schemeClr val="tx2"/>
                </a:solidFill>
              </a:rPr>
              <a:t>253</a:t>
            </a:r>
          </a:p>
          <a:p>
            <a:r>
              <a:rPr lang="es-MX" sz="1400" b="1" dirty="0">
                <a:solidFill>
                  <a:schemeClr val="tx2"/>
                </a:solidFill>
              </a:rPr>
              <a:t>254</a:t>
            </a:r>
          </a:p>
          <a:p>
            <a:r>
              <a:rPr lang="es-MX" sz="1400" b="1" dirty="0">
                <a:solidFill>
                  <a:schemeClr val="tx2"/>
                </a:solidFill>
              </a:rPr>
              <a:t>256</a:t>
            </a:r>
          </a:p>
        </p:txBody>
      </p:sp>
      <p:sp>
        <p:nvSpPr>
          <p:cNvPr id="53" name="Flecha: cheurón 52">
            <a:extLst>
              <a:ext uri="{FF2B5EF4-FFF2-40B4-BE49-F238E27FC236}">
                <a16:creationId xmlns:a16="http://schemas.microsoft.com/office/drawing/2014/main" id="{09854492-0FEE-46AE-AD82-54AFAC7DF212}"/>
              </a:ext>
            </a:extLst>
          </p:cNvPr>
          <p:cNvSpPr/>
          <p:nvPr/>
        </p:nvSpPr>
        <p:spPr>
          <a:xfrm>
            <a:off x="490952" y="6203135"/>
            <a:ext cx="411148" cy="411148"/>
          </a:xfrm>
          <a:prstGeom prst="chevron">
            <a:avLst/>
          </a:prstGeom>
          <a:noFill/>
          <a:ln w="19050">
            <a:solidFill>
              <a:srgbClr val="0C376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751242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3338D80-75E4-491E-A0ED-0B5246B37734}"/>
              </a:ext>
            </a:extLst>
          </p:cNvPr>
          <p:cNvSpPr/>
          <p:nvPr/>
        </p:nvSpPr>
        <p:spPr>
          <a:xfrm>
            <a:off x="457199" y="222276"/>
            <a:ext cx="6259523" cy="369332"/>
          </a:xfrm>
          <a:prstGeom prst="rect">
            <a:avLst/>
          </a:prstGeom>
        </p:spPr>
        <p:txBody>
          <a:bodyPr wrap="square">
            <a:spAutoFit/>
          </a:bodyPr>
          <a:lstStyle/>
          <a:p>
            <a:r>
              <a:rPr lang="es-ES" dirty="0">
                <a:solidFill>
                  <a:srgbClr val="FFFFFF"/>
                </a:solidFill>
                <a:latin typeface="Raleway SemiBold"/>
                <a:cs typeface="Raleway Regular"/>
              </a:rPr>
              <a:t>ÁREAS FUNCIONALES / Código Funcional</a:t>
            </a:r>
            <a:endParaRPr lang="es-ES" dirty="0">
              <a:solidFill>
                <a:srgbClr val="FFFFFF"/>
              </a:solidFill>
              <a:latin typeface="Raleway Regular"/>
              <a:cs typeface="Raleway Regular"/>
            </a:endParaRPr>
          </a:p>
        </p:txBody>
      </p:sp>
      <p:graphicFrame>
        <p:nvGraphicFramePr>
          <p:cNvPr id="6" name="Tabla 5">
            <a:extLst>
              <a:ext uri="{FF2B5EF4-FFF2-40B4-BE49-F238E27FC236}">
                <a16:creationId xmlns:a16="http://schemas.microsoft.com/office/drawing/2014/main" id="{4A85E9A0-6858-491D-A0F5-9326D43FB0FB}"/>
              </a:ext>
            </a:extLst>
          </p:cNvPr>
          <p:cNvGraphicFramePr>
            <a:graphicFrameLocks noGrp="1"/>
          </p:cNvGraphicFramePr>
          <p:nvPr>
            <p:extLst>
              <p:ext uri="{D42A27DB-BD31-4B8C-83A1-F6EECF244321}">
                <p14:modId xmlns:p14="http://schemas.microsoft.com/office/powerpoint/2010/main" val="2386306715"/>
              </p:ext>
            </p:extLst>
          </p:nvPr>
        </p:nvGraphicFramePr>
        <p:xfrm>
          <a:off x="840402" y="1912336"/>
          <a:ext cx="7463195" cy="3174386"/>
        </p:xfrm>
        <a:graphic>
          <a:graphicData uri="http://schemas.openxmlformats.org/drawingml/2006/table">
            <a:tbl>
              <a:tblPr firstRow="1" firstCol="1" bandRow="1">
                <a:tableStyleId>{5C22544A-7EE6-4342-B048-85BDC9FD1C3A}</a:tableStyleId>
              </a:tblPr>
              <a:tblGrid>
                <a:gridCol w="1955954">
                  <a:extLst>
                    <a:ext uri="{9D8B030D-6E8A-4147-A177-3AD203B41FA5}">
                      <a16:colId xmlns:a16="http://schemas.microsoft.com/office/drawing/2014/main" val="1598215019"/>
                    </a:ext>
                  </a:extLst>
                </a:gridCol>
                <a:gridCol w="5507241">
                  <a:extLst>
                    <a:ext uri="{9D8B030D-6E8A-4147-A177-3AD203B41FA5}">
                      <a16:colId xmlns:a16="http://schemas.microsoft.com/office/drawing/2014/main" val="4067459102"/>
                    </a:ext>
                  </a:extLst>
                </a:gridCol>
              </a:tblGrid>
              <a:tr h="79780">
                <a:tc>
                  <a:txBody>
                    <a:bodyPr/>
                    <a:lstStyle/>
                    <a:p>
                      <a:pPr algn="ctr">
                        <a:spcAft>
                          <a:spcPts val="0"/>
                        </a:spcAft>
                      </a:pPr>
                      <a:r>
                        <a:rPr lang="es-MX" sz="2000">
                          <a:effectLst/>
                        </a:rPr>
                        <a:t>COD_FUNCIONAL</a:t>
                      </a:r>
                      <a:endParaRPr lang="es-MX" sz="200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b"/>
                </a:tc>
                <a:tc>
                  <a:txBody>
                    <a:bodyPr/>
                    <a:lstStyle/>
                    <a:p>
                      <a:pPr algn="ctr">
                        <a:spcAft>
                          <a:spcPts val="0"/>
                        </a:spcAft>
                      </a:pPr>
                      <a:r>
                        <a:rPr lang="es-MX" sz="2000">
                          <a:effectLst/>
                        </a:rPr>
                        <a:t>DESC_FUNCIONAL</a:t>
                      </a:r>
                      <a:endParaRPr lang="es-MX" sz="200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b"/>
                </a:tc>
                <a:extLst>
                  <a:ext uri="{0D108BD9-81ED-4DB2-BD59-A6C34878D82A}">
                    <a16:rowId xmlns:a16="http://schemas.microsoft.com/office/drawing/2014/main" val="3879066478"/>
                  </a:ext>
                </a:extLst>
              </a:tr>
              <a:tr h="183997">
                <a:tc>
                  <a:txBody>
                    <a:bodyPr/>
                    <a:lstStyle/>
                    <a:p>
                      <a:pPr algn="ctr">
                        <a:spcAft>
                          <a:spcPts val="0"/>
                        </a:spcAft>
                      </a:pPr>
                      <a:r>
                        <a:rPr lang="es-MX" sz="2000" dirty="0">
                          <a:effectLst/>
                        </a:rPr>
                        <a:t>252</a:t>
                      </a:r>
                      <a:endParaRPr lang="es-MX"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ctr"/>
                </a:tc>
                <a:tc>
                  <a:txBody>
                    <a:bodyPr/>
                    <a:lstStyle/>
                    <a:p>
                      <a:pPr algn="l">
                        <a:spcAft>
                          <a:spcPts val="0"/>
                        </a:spcAft>
                      </a:pPr>
                      <a:r>
                        <a:rPr lang="es-MX" sz="2000">
                          <a:effectLst/>
                        </a:rPr>
                        <a:t>EDUCACIÓN MEDIA SUPERIOR</a:t>
                      </a:r>
                      <a:endParaRPr lang="es-MX" sz="200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ctr"/>
                </a:tc>
                <a:extLst>
                  <a:ext uri="{0D108BD9-81ED-4DB2-BD59-A6C34878D82A}">
                    <a16:rowId xmlns:a16="http://schemas.microsoft.com/office/drawing/2014/main" val="116478199"/>
                  </a:ext>
                </a:extLst>
              </a:tr>
              <a:tr h="183997">
                <a:tc>
                  <a:txBody>
                    <a:bodyPr/>
                    <a:lstStyle/>
                    <a:p>
                      <a:pPr algn="ctr">
                        <a:spcAft>
                          <a:spcPts val="0"/>
                        </a:spcAft>
                      </a:pPr>
                      <a:r>
                        <a:rPr lang="es-MX" sz="2000">
                          <a:effectLst/>
                        </a:rPr>
                        <a:t>253</a:t>
                      </a:r>
                      <a:endParaRPr lang="es-MX" sz="200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ctr"/>
                </a:tc>
                <a:tc>
                  <a:txBody>
                    <a:bodyPr/>
                    <a:lstStyle/>
                    <a:p>
                      <a:pPr algn="l">
                        <a:spcAft>
                          <a:spcPts val="0"/>
                        </a:spcAft>
                      </a:pPr>
                      <a:r>
                        <a:rPr lang="es-MX" sz="2000">
                          <a:effectLst/>
                        </a:rPr>
                        <a:t>EDUCACIÓN SUPERIOR</a:t>
                      </a:r>
                      <a:endParaRPr lang="es-MX" sz="200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ctr"/>
                </a:tc>
                <a:extLst>
                  <a:ext uri="{0D108BD9-81ED-4DB2-BD59-A6C34878D82A}">
                    <a16:rowId xmlns:a16="http://schemas.microsoft.com/office/drawing/2014/main" val="1204418361"/>
                  </a:ext>
                </a:extLst>
              </a:tr>
              <a:tr h="183997">
                <a:tc>
                  <a:txBody>
                    <a:bodyPr/>
                    <a:lstStyle/>
                    <a:p>
                      <a:pPr algn="ctr">
                        <a:spcAft>
                          <a:spcPts val="0"/>
                        </a:spcAft>
                      </a:pPr>
                      <a:r>
                        <a:rPr lang="es-MX" sz="2000">
                          <a:effectLst/>
                        </a:rPr>
                        <a:t>254</a:t>
                      </a:r>
                      <a:endParaRPr lang="es-MX" sz="200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ctr"/>
                </a:tc>
                <a:tc>
                  <a:txBody>
                    <a:bodyPr/>
                    <a:lstStyle/>
                    <a:p>
                      <a:pPr algn="l">
                        <a:spcAft>
                          <a:spcPts val="0"/>
                        </a:spcAft>
                      </a:pPr>
                      <a:r>
                        <a:rPr lang="es-MX" sz="2000">
                          <a:effectLst/>
                        </a:rPr>
                        <a:t>POSGRADO</a:t>
                      </a:r>
                      <a:endParaRPr lang="es-MX" sz="200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ctr"/>
                </a:tc>
                <a:extLst>
                  <a:ext uri="{0D108BD9-81ED-4DB2-BD59-A6C34878D82A}">
                    <a16:rowId xmlns:a16="http://schemas.microsoft.com/office/drawing/2014/main" val="3853893181"/>
                  </a:ext>
                </a:extLst>
              </a:tr>
              <a:tr h="505991">
                <a:tc>
                  <a:txBody>
                    <a:bodyPr/>
                    <a:lstStyle/>
                    <a:p>
                      <a:pPr algn="ctr">
                        <a:spcAft>
                          <a:spcPts val="0"/>
                        </a:spcAft>
                      </a:pPr>
                      <a:r>
                        <a:rPr lang="es-MX" sz="2000">
                          <a:effectLst/>
                        </a:rPr>
                        <a:t>256</a:t>
                      </a:r>
                      <a:endParaRPr lang="es-MX" sz="200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ctr"/>
                </a:tc>
                <a:tc>
                  <a:txBody>
                    <a:bodyPr/>
                    <a:lstStyle/>
                    <a:p>
                      <a:pPr algn="l">
                        <a:spcAft>
                          <a:spcPts val="0"/>
                        </a:spcAft>
                      </a:pPr>
                      <a:r>
                        <a:rPr lang="es-MX" sz="2000" dirty="0">
                          <a:effectLst/>
                        </a:rPr>
                        <a:t>OTROS SERVICIOS EDUCATIVOS Y ACTIVIDADES INHERENTES</a:t>
                      </a:r>
                      <a:endParaRPr lang="es-MX"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ctr"/>
                </a:tc>
                <a:extLst>
                  <a:ext uri="{0D108BD9-81ED-4DB2-BD59-A6C34878D82A}">
                    <a16:rowId xmlns:a16="http://schemas.microsoft.com/office/drawing/2014/main" val="1981325879"/>
                  </a:ext>
                </a:extLst>
              </a:tr>
              <a:tr h="367993">
                <a:tc>
                  <a:txBody>
                    <a:bodyPr/>
                    <a:lstStyle/>
                    <a:p>
                      <a:pPr algn="ctr">
                        <a:spcAft>
                          <a:spcPts val="0"/>
                        </a:spcAft>
                      </a:pPr>
                      <a:r>
                        <a:rPr lang="es-MX" sz="2000">
                          <a:effectLst/>
                        </a:rPr>
                        <a:t>381</a:t>
                      </a:r>
                      <a:endParaRPr lang="es-MX" sz="200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ctr"/>
                </a:tc>
                <a:tc>
                  <a:txBody>
                    <a:bodyPr/>
                    <a:lstStyle/>
                    <a:p>
                      <a:pPr algn="l">
                        <a:spcAft>
                          <a:spcPts val="0"/>
                        </a:spcAft>
                      </a:pPr>
                      <a:r>
                        <a:rPr lang="es-MX" sz="2000">
                          <a:effectLst/>
                        </a:rPr>
                        <a:t>INVESTIGACIÓN CIENTÍFICA</a:t>
                      </a:r>
                      <a:endParaRPr lang="es-MX" sz="200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ctr"/>
                </a:tc>
                <a:extLst>
                  <a:ext uri="{0D108BD9-81ED-4DB2-BD59-A6C34878D82A}">
                    <a16:rowId xmlns:a16="http://schemas.microsoft.com/office/drawing/2014/main" val="3214900563"/>
                  </a:ext>
                </a:extLst>
              </a:tr>
              <a:tr h="367993">
                <a:tc>
                  <a:txBody>
                    <a:bodyPr/>
                    <a:lstStyle/>
                    <a:p>
                      <a:pPr algn="ctr">
                        <a:spcAft>
                          <a:spcPts val="0"/>
                        </a:spcAft>
                      </a:pPr>
                      <a:r>
                        <a:rPr lang="es-MX" sz="2000">
                          <a:effectLst/>
                        </a:rPr>
                        <a:t>382</a:t>
                      </a:r>
                      <a:endParaRPr lang="es-MX" sz="200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ctr"/>
                </a:tc>
                <a:tc>
                  <a:txBody>
                    <a:bodyPr/>
                    <a:lstStyle/>
                    <a:p>
                      <a:pPr algn="l">
                        <a:spcAft>
                          <a:spcPts val="0"/>
                        </a:spcAft>
                      </a:pPr>
                      <a:r>
                        <a:rPr lang="es-MX" sz="2000">
                          <a:effectLst/>
                        </a:rPr>
                        <a:t>DESARROLLO TECNOLÓGICO</a:t>
                      </a:r>
                      <a:endParaRPr lang="es-MX" sz="200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ctr"/>
                </a:tc>
                <a:extLst>
                  <a:ext uri="{0D108BD9-81ED-4DB2-BD59-A6C34878D82A}">
                    <a16:rowId xmlns:a16="http://schemas.microsoft.com/office/drawing/2014/main" val="1545030497"/>
                  </a:ext>
                </a:extLst>
              </a:tr>
              <a:tr h="183997">
                <a:tc>
                  <a:txBody>
                    <a:bodyPr/>
                    <a:lstStyle/>
                    <a:p>
                      <a:pPr algn="ctr">
                        <a:spcAft>
                          <a:spcPts val="0"/>
                        </a:spcAft>
                      </a:pPr>
                      <a:r>
                        <a:rPr lang="es-MX" sz="2000">
                          <a:effectLst/>
                        </a:rPr>
                        <a:t>383</a:t>
                      </a:r>
                      <a:endParaRPr lang="es-MX" sz="200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ctr"/>
                </a:tc>
                <a:tc>
                  <a:txBody>
                    <a:bodyPr/>
                    <a:lstStyle/>
                    <a:p>
                      <a:pPr algn="l">
                        <a:spcAft>
                          <a:spcPts val="0"/>
                        </a:spcAft>
                      </a:pPr>
                      <a:r>
                        <a:rPr lang="es-MX" sz="2000">
                          <a:effectLst/>
                        </a:rPr>
                        <a:t>SERVICIOS CIENTÍFICOS Y TECNOLÓGICOS</a:t>
                      </a:r>
                      <a:endParaRPr lang="es-MX" sz="200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ctr"/>
                </a:tc>
                <a:extLst>
                  <a:ext uri="{0D108BD9-81ED-4DB2-BD59-A6C34878D82A}">
                    <a16:rowId xmlns:a16="http://schemas.microsoft.com/office/drawing/2014/main" val="1516225280"/>
                  </a:ext>
                </a:extLst>
              </a:tr>
              <a:tr h="275995">
                <a:tc>
                  <a:txBody>
                    <a:bodyPr/>
                    <a:lstStyle/>
                    <a:p>
                      <a:pPr algn="ctr">
                        <a:spcAft>
                          <a:spcPts val="0"/>
                        </a:spcAft>
                      </a:pPr>
                      <a:r>
                        <a:rPr lang="es-MX" sz="2000">
                          <a:effectLst/>
                        </a:rPr>
                        <a:t>384</a:t>
                      </a:r>
                      <a:endParaRPr lang="es-MX" sz="200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ctr"/>
                </a:tc>
                <a:tc>
                  <a:txBody>
                    <a:bodyPr/>
                    <a:lstStyle/>
                    <a:p>
                      <a:pPr algn="l">
                        <a:spcAft>
                          <a:spcPts val="0"/>
                        </a:spcAft>
                      </a:pPr>
                      <a:r>
                        <a:rPr lang="es-MX" sz="2000" dirty="0">
                          <a:effectLst/>
                        </a:rPr>
                        <a:t>INNOVACIÓN</a:t>
                      </a:r>
                      <a:endParaRPr lang="es-MX"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8779" marR="28779" marT="0" marB="0" anchor="ctr"/>
                </a:tc>
                <a:extLst>
                  <a:ext uri="{0D108BD9-81ED-4DB2-BD59-A6C34878D82A}">
                    <a16:rowId xmlns:a16="http://schemas.microsoft.com/office/drawing/2014/main" val="742627201"/>
                  </a:ext>
                </a:extLst>
              </a:tr>
            </a:tbl>
          </a:graphicData>
        </a:graphic>
      </p:graphicFrame>
    </p:spTree>
    <p:extLst>
      <p:ext uri="{BB962C8B-B14F-4D97-AF65-F5344CB8AC3E}">
        <p14:creationId xmlns:p14="http://schemas.microsoft.com/office/powerpoint/2010/main" val="3711396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6">
            <a:extLst>
              <a:ext uri="{FF2B5EF4-FFF2-40B4-BE49-F238E27FC236}">
                <a16:creationId xmlns:a16="http://schemas.microsoft.com/office/drawing/2014/main" id="{9E8AA569-9977-4515-844D-E99A5F83F8A8}"/>
              </a:ext>
            </a:extLst>
          </p:cNvPr>
          <p:cNvSpPr txBox="1">
            <a:spLocks/>
          </p:cNvSpPr>
          <p:nvPr/>
        </p:nvSpPr>
        <p:spPr>
          <a:xfrm>
            <a:off x="457200" y="1005922"/>
            <a:ext cx="8229600" cy="431832"/>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ES" sz="2800" b="1" dirty="0">
                <a:solidFill>
                  <a:srgbClr val="005A9E"/>
                </a:solidFill>
                <a:latin typeface="+mj-lt"/>
                <a:cs typeface="Arial" panose="020B0604020202020204" pitchFamily="34" charset="0"/>
              </a:rPr>
              <a:t>ACTIVIDADES SUSTANTIVAS</a:t>
            </a:r>
          </a:p>
        </p:txBody>
      </p:sp>
      <p:sp>
        <p:nvSpPr>
          <p:cNvPr id="3" name="Rectángulo 2">
            <a:extLst>
              <a:ext uri="{FF2B5EF4-FFF2-40B4-BE49-F238E27FC236}">
                <a16:creationId xmlns:a16="http://schemas.microsoft.com/office/drawing/2014/main" id="{6E8A23CF-B6ED-4B69-8A90-B4EDE74030AB}"/>
              </a:ext>
            </a:extLst>
          </p:cNvPr>
          <p:cNvSpPr/>
          <p:nvPr/>
        </p:nvSpPr>
        <p:spPr>
          <a:xfrm>
            <a:off x="567991" y="2779134"/>
            <a:ext cx="8036513" cy="1908215"/>
          </a:xfrm>
          <a:prstGeom prst="rect">
            <a:avLst/>
          </a:prstGeom>
        </p:spPr>
        <p:txBody>
          <a:bodyPr wrap="square">
            <a:spAutoFit/>
          </a:bodyPr>
          <a:lstStyle/>
          <a:p>
            <a:pPr algn="just"/>
            <a:r>
              <a:rPr lang="es-ES" b="1" dirty="0">
                <a:solidFill>
                  <a:srgbClr val="C00000"/>
                </a:solidFill>
              </a:rPr>
              <a:t>Excepción: </a:t>
            </a:r>
          </a:p>
          <a:p>
            <a:pPr algn="just"/>
            <a:endParaRPr lang="es-ES" sz="1000" b="1" dirty="0">
              <a:solidFill>
                <a:srgbClr val="005A9E"/>
              </a:solidFill>
            </a:endParaRPr>
          </a:p>
          <a:p>
            <a:pPr algn="just"/>
            <a:r>
              <a:rPr lang="es-ES" dirty="0"/>
              <a:t>En el caso específico del programa presupuestario </a:t>
            </a:r>
            <a:r>
              <a:rPr lang="es-ES" b="1" i="1" dirty="0">
                <a:solidFill>
                  <a:srgbClr val="C00000"/>
                </a:solidFill>
              </a:rPr>
              <a:t>E068 “Vinculación de la Comunidad Universitaria con los sectores económico y social”,</a:t>
            </a:r>
            <a:r>
              <a:rPr lang="es-ES" b="1" i="1" dirty="0">
                <a:solidFill>
                  <a:srgbClr val="005A9E"/>
                </a:solidFill>
              </a:rPr>
              <a:t> </a:t>
            </a:r>
            <a:r>
              <a:rPr lang="es-ES" dirty="0"/>
              <a:t>tanto para NMS como para NS,  para el </a:t>
            </a:r>
            <a:r>
              <a:rPr lang="es-ES" b="1" dirty="0"/>
              <a:t>Proceso-Proyecto</a:t>
            </a:r>
            <a:r>
              <a:rPr lang="es-ES" dirty="0"/>
              <a:t> denominado </a:t>
            </a:r>
            <a:r>
              <a:rPr lang="es-ES" b="1" dirty="0">
                <a:solidFill>
                  <a:srgbClr val="C00000"/>
                </a:solidFill>
              </a:rPr>
              <a:t>“Gestión de contratos de prestación de servicios y vinculación que otorgue la UG a favor de terceros”</a:t>
            </a:r>
            <a:r>
              <a:rPr lang="es-ES" dirty="0">
                <a:solidFill>
                  <a:srgbClr val="C00000"/>
                </a:solidFill>
              </a:rPr>
              <a:t> </a:t>
            </a:r>
            <a:r>
              <a:rPr lang="es-ES" dirty="0"/>
              <a:t>la combinación deberá ser  </a:t>
            </a:r>
            <a:r>
              <a:rPr lang="es-ES" b="1" dirty="0">
                <a:solidFill>
                  <a:srgbClr val="C00000"/>
                </a:solidFill>
              </a:rPr>
              <a:t>256-E06803-P2859.</a:t>
            </a:r>
          </a:p>
        </p:txBody>
      </p:sp>
      <p:grpSp>
        <p:nvGrpSpPr>
          <p:cNvPr id="28" name="Grupo 27">
            <a:extLst>
              <a:ext uri="{FF2B5EF4-FFF2-40B4-BE49-F238E27FC236}">
                <a16:creationId xmlns:a16="http://schemas.microsoft.com/office/drawing/2014/main" id="{24AF28F8-2342-41A5-8CA3-417BBA9CA748}"/>
              </a:ext>
            </a:extLst>
          </p:cNvPr>
          <p:cNvGrpSpPr/>
          <p:nvPr/>
        </p:nvGrpSpPr>
        <p:grpSpPr>
          <a:xfrm>
            <a:off x="685799" y="1658112"/>
            <a:ext cx="7918705" cy="1000244"/>
            <a:chOff x="685799" y="1658112"/>
            <a:chExt cx="7918705" cy="1000244"/>
          </a:xfrm>
        </p:grpSpPr>
        <p:sp>
          <p:nvSpPr>
            <p:cNvPr id="5" name="CuadroTexto 4">
              <a:extLst>
                <a:ext uri="{FF2B5EF4-FFF2-40B4-BE49-F238E27FC236}">
                  <a16:creationId xmlns:a16="http://schemas.microsoft.com/office/drawing/2014/main" id="{96776E78-3EA8-4E20-A383-7562847628A6}"/>
                </a:ext>
              </a:extLst>
            </p:cNvPr>
            <p:cNvSpPr txBox="1"/>
            <p:nvPr/>
          </p:nvSpPr>
          <p:spPr>
            <a:xfrm>
              <a:off x="685799" y="1741153"/>
              <a:ext cx="951041" cy="738664"/>
            </a:xfrm>
            <a:prstGeom prst="homePlate">
              <a:avLst>
                <a:gd name="adj" fmla="val 28765"/>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1400" b="1" dirty="0"/>
                <a:t>252</a:t>
              </a:r>
            </a:p>
            <a:p>
              <a:pPr algn="ctr"/>
              <a:r>
                <a:rPr lang="es-MX" sz="1400" b="1" dirty="0"/>
                <a:t>253</a:t>
              </a:r>
            </a:p>
            <a:p>
              <a:pPr algn="ctr"/>
              <a:r>
                <a:rPr lang="es-MX" sz="1400" b="1" dirty="0"/>
                <a:t>254</a:t>
              </a:r>
            </a:p>
          </p:txBody>
        </p:sp>
        <p:sp>
          <p:nvSpPr>
            <p:cNvPr id="6" name="CuadroTexto 5">
              <a:extLst>
                <a:ext uri="{FF2B5EF4-FFF2-40B4-BE49-F238E27FC236}">
                  <a16:creationId xmlns:a16="http://schemas.microsoft.com/office/drawing/2014/main" id="{91C5751D-27D1-4682-8F10-0B1C7123D575}"/>
                </a:ext>
              </a:extLst>
            </p:cNvPr>
            <p:cNvSpPr txBox="1"/>
            <p:nvPr/>
          </p:nvSpPr>
          <p:spPr>
            <a:xfrm>
              <a:off x="2866411" y="1658112"/>
              <a:ext cx="5738093" cy="1000244"/>
            </a:xfrm>
            <a:prstGeom prst="snipRound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1400" b="1" dirty="0"/>
                <a:t>E066	</a:t>
              </a:r>
              <a:r>
                <a:rPr lang="es-ES" sz="1400" b="1" dirty="0"/>
                <a:t>Cobertura educativa de NMS y NS con calidad.</a:t>
              </a:r>
              <a:r>
                <a:rPr lang="es-MX" sz="1400" b="1" dirty="0"/>
                <a:t>  </a:t>
              </a:r>
            </a:p>
            <a:p>
              <a:pPr algn="just"/>
              <a:r>
                <a:rPr lang="es-MX" sz="1400" b="1" dirty="0"/>
                <a:t>E067	Trayectoria académica consolidada.</a:t>
              </a:r>
            </a:p>
            <a:p>
              <a:pPr algn="just"/>
              <a:r>
                <a:rPr lang="es-MX" sz="1400" b="1" dirty="0"/>
                <a:t>E068	</a:t>
              </a:r>
              <a:r>
                <a:rPr lang="es-ES" sz="1400" b="1" dirty="0"/>
                <a:t>Vinculación de la Comunidad Universitaria con los sectores económico y social.</a:t>
              </a:r>
              <a:endParaRPr lang="es-MX" sz="1400" b="1" dirty="0"/>
            </a:p>
          </p:txBody>
        </p:sp>
        <p:sp>
          <p:nvSpPr>
            <p:cNvPr id="7" name="Signo más 6">
              <a:extLst>
                <a:ext uri="{FF2B5EF4-FFF2-40B4-BE49-F238E27FC236}">
                  <a16:creationId xmlns:a16="http://schemas.microsoft.com/office/drawing/2014/main" id="{47BF5E9B-ECAE-46AB-BB0B-D893D37EF48D}"/>
                </a:ext>
              </a:extLst>
            </p:cNvPr>
            <p:cNvSpPr/>
            <p:nvPr/>
          </p:nvSpPr>
          <p:spPr>
            <a:xfrm>
              <a:off x="1880163" y="1706512"/>
              <a:ext cx="524709" cy="684960"/>
            </a:xfrm>
            <a:prstGeom prst="mathPl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sz="1400" dirty="0"/>
            </a:p>
          </p:txBody>
        </p:sp>
      </p:grpSp>
      <p:sp>
        <p:nvSpPr>
          <p:cNvPr id="11" name="Rectángulo 10">
            <a:extLst>
              <a:ext uri="{FF2B5EF4-FFF2-40B4-BE49-F238E27FC236}">
                <a16:creationId xmlns:a16="http://schemas.microsoft.com/office/drawing/2014/main" id="{A08B59AA-837C-474A-BBCF-332D8F98BB3D}"/>
              </a:ext>
            </a:extLst>
          </p:cNvPr>
          <p:cNvSpPr/>
          <p:nvPr/>
        </p:nvSpPr>
        <p:spPr>
          <a:xfrm>
            <a:off x="457199" y="222276"/>
            <a:ext cx="6259523" cy="369332"/>
          </a:xfrm>
          <a:prstGeom prst="rect">
            <a:avLst/>
          </a:prstGeom>
        </p:spPr>
        <p:txBody>
          <a:bodyPr wrap="square">
            <a:spAutoFit/>
          </a:bodyPr>
          <a:lstStyle/>
          <a:p>
            <a:r>
              <a:rPr lang="es-ES" dirty="0">
                <a:solidFill>
                  <a:srgbClr val="FFFFFF"/>
                </a:solidFill>
                <a:latin typeface="Raleway SemiBold"/>
                <a:cs typeface="Raleway Regular"/>
              </a:rPr>
              <a:t>ÁREAS FUNCIONALES / Combinaciones</a:t>
            </a:r>
            <a:endParaRPr lang="es-ES" dirty="0">
              <a:solidFill>
                <a:srgbClr val="FFFFFF"/>
              </a:solidFill>
              <a:latin typeface="Raleway Regular"/>
              <a:cs typeface="Raleway Regular"/>
            </a:endParaRPr>
          </a:p>
        </p:txBody>
      </p:sp>
      <p:grpSp>
        <p:nvGrpSpPr>
          <p:cNvPr id="29" name="Grupo 28">
            <a:extLst>
              <a:ext uri="{FF2B5EF4-FFF2-40B4-BE49-F238E27FC236}">
                <a16:creationId xmlns:a16="http://schemas.microsoft.com/office/drawing/2014/main" id="{4BB59609-5A0E-485F-BBBA-0AB82B8C1259}"/>
              </a:ext>
            </a:extLst>
          </p:cNvPr>
          <p:cNvGrpSpPr/>
          <p:nvPr/>
        </p:nvGrpSpPr>
        <p:grpSpPr>
          <a:xfrm>
            <a:off x="685799" y="5062177"/>
            <a:ext cx="7800897" cy="811387"/>
            <a:chOff x="685799" y="5062177"/>
            <a:chExt cx="7800897" cy="811387"/>
          </a:xfrm>
        </p:grpSpPr>
        <p:sp>
          <p:nvSpPr>
            <p:cNvPr id="13" name="CuadroTexto 12">
              <a:extLst>
                <a:ext uri="{FF2B5EF4-FFF2-40B4-BE49-F238E27FC236}">
                  <a16:creationId xmlns:a16="http://schemas.microsoft.com/office/drawing/2014/main" id="{4BB205F5-A78D-41AE-BAC8-0A544C43DE04}"/>
                </a:ext>
              </a:extLst>
            </p:cNvPr>
            <p:cNvSpPr txBox="1"/>
            <p:nvPr/>
          </p:nvSpPr>
          <p:spPr>
            <a:xfrm>
              <a:off x="2748603" y="5062177"/>
              <a:ext cx="5738093" cy="774383"/>
            </a:xfrm>
            <a:prstGeom prst="snipRound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1400" b="1" dirty="0"/>
                <a:t>E040	</a:t>
              </a:r>
              <a:r>
                <a:rPr lang="es-ES" sz="1400" b="1" dirty="0"/>
                <a:t>Investigación, desarrollo tecnológico e innovación de la UG.</a:t>
              </a:r>
            </a:p>
            <a:p>
              <a:pPr algn="just"/>
              <a:r>
                <a:rPr lang="es-ES" sz="1400" b="1" dirty="0"/>
                <a:t>	</a:t>
              </a:r>
              <a:r>
                <a:rPr lang="es-MX" sz="1400" b="1" dirty="0"/>
                <a:t>E04002 Investigadores  formados  en  Programas  Educativos  de</a:t>
              </a:r>
            </a:p>
            <a:p>
              <a:pPr algn="just"/>
              <a:r>
                <a:rPr lang="es-MX" sz="1400" b="1" dirty="0"/>
                <a:t>   	Posgrado de calidad, acreditados nacional e internacionalmente.</a:t>
              </a:r>
            </a:p>
          </p:txBody>
        </p:sp>
        <p:sp>
          <p:nvSpPr>
            <p:cNvPr id="14" name="Signo más 13">
              <a:extLst>
                <a:ext uri="{FF2B5EF4-FFF2-40B4-BE49-F238E27FC236}">
                  <a16:creationId xmlns:a16="http://schemas.microsoft.com/office/drawing/2014/main" id="{308D6AE3-F5A0-4C49-930E-3987F23AE556}"/>
                </a:ext>
              </a:extLst>
            </p:cNvPr>
            <p:cNvSpPr/>
            <p:nvPr/>
          </p:nvSpPr>
          <p:spPr>
            <a:xfrm>
              <a:off x="1762355" y="5110577"/>
              <a:ext cx="524709" cy="684960"/>
            </a:xfrm>
            <a:prstGeom prst="mathPl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sz="1400" dirty="0"/>
            </a:p>
          </p:txBody>
        </p:sp>
        <p:grpSp>
          <p:nvGrpSpPr>
            <p:cNvPr id="26" name="Grupo 25">
              <a:extLst>
                <a:ext uri="{FF2B5EF4-FFF2-40B4-BE49-F238E27FC236}">
                  <a16:creationId xmlns:a16="http://schemas.microsoft.com/office/drawing/2014/main" id="{87A48D5B-BA72-4370-9975-E80A98E5BBA8}"/>
                </a:ext>
              </a:extLst>
            </p:cNvPr>
            <p:cNvGrpSpPr/>
            <p:nvPr/>
          </p:nvGrpSpPr>
          <p:grpSpPr>
            <a:xfrm>
              <a:off x="2962656" y="5353970"/>
              <a:ext cx="338328" cy="150262"/>
              <a:chOff x="2962656" y="5317394"/>
              <a:chExt cx="338328" cy="150262"/>
            </a:xfrm>
          </p:grpSpPr>
          <p:cxnSp>
            <p:nvCxnSpPr>
              <p:cNvPr id="23" name="Conector recto 22">
                <a:extLst>
                  <a:ext uri="{FF2B5EF4-FFF2-40B4-BE49-F238E27FC236}">
                    <a16:creationId xmlns:a16="http://schemas.microsoft.com/office/drawing/2014/main" id="{92771A6B-7CAC-4FFC-8151-A41962B0D23E}"/>
                  </a:ext>
                </a:extLst>
              </p:cNvPr>
              <p:cNvCxnSpPr/>
              <p:nvPr/>
            </p:nvCxnSpPr>
            <p:spPr>
              <a:xfrm>
                <a:off x="2962656" y="5317394"/>
                <a:ext cx="0" cy="150262"/>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Conector recto de flecha 24">
                <a:extLst>
                  <a:ext uri="{FF2B5EF4-FFF2-40B4-BE49-F238E27FC236}">
                    <a16:creationId xmlns:a16="http://schemas.microsoft.com/office/drawing/2014/main" id="{01ED6F82-2230-4233-8C61-76A36B7458A6}"/>
                  </a:ext>
                </a:extLst>
              </p:cNvPr>
              <p:cNvCxnSpPr/>
              <p:nvPr/>
            </p:nvCxnSpPr>
            <p:spPr>
              <a:xfrm>
                <a:off x="2962656" y="5467656"/>
                <a:ext cx="338328"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27" name="CuadroTexto 26">
              <a:extLst>
                <a:ext uri="{FF2B5EF4-FFF2-40B4-BE49-F238E27FC236}">
                  <a16:creationId xmlns:a16="http://schemas.microsoft.com/office/drawing/2014/main" id="{2DAD2438-790F-4480-82D1-DF9051E2B384}"/>
                </a:ext>
              </a:extLst>
            </p:cNvPr>
            <p:cNvSpPr txBox="1"/>
            <p:nvPr/>
          </p:nvSpPr>
          <p:spPr>
            <a:xfrm>
              <a:off x="685799" y="5134900"/>
              <a:ext cx="951041" cy="738664"/>
            </a:xfrm>
            <a:prstGeom prst="homePlate">
              <a:avLst>
                <a:gd name="adj" fmla="val 28765"/>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es-MX" sz="1400" b="1" dirty="0"/>
            </a:p>
            <a:p>
              <a:pPr algn="ctr"/>
              <a:r>
                <a:rPr lang="es-MX" sz="1400" b="1" dirty="0"/>
                <a:t>254</a:t>
              </a:r>
            </a:p>
            <a:p>
              <a:pPr algn="ctr"/>
              <a:endParaRPr lang="es-MX" sz="1400" b="1" dirty="0"/>
            </a:p>
          </p:txBody>
        </p:sp>
      </p:grpSp>
    </p:spTree>
    <p:extLst>
      <p:ext uri="{BB962C8B-B14F-4D97-AF65-F5344CB8AC3E}">
        <p14:creationId xmlns:p14="http://schemas.microsoft.com/office/powerpoint/2010/main" val="2647660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58981"/>
          </a:xfrm>
          <a:prstGeom prst="rect">
            <a:avLst/>
          </a:prstGeom>
        </p:spPr>
      </p:pic>
      <p:sp>
        <p:nvSpPr>
          <p:cNvPr id="20" name="Rectángulo 19">
            <a:extLst>
              <a:ext uri="{FF2B5EF4-FFF2-40B4-BE49-F238E27FC236}">
                <a16:creationId xmlns:a16="http://schemas.microsoft.com/office/drawing/2014/main" id="{4E5E3B51-2816-41CB-AC70-B932659A434E}"/>
              </a:ext>
            </a:extLst>
          </p:cNvPr>
          <p:cNvSpPr/>
          <p:nvPr/>
        </p:nvSpPr>
        <p:spPr>
          <a:xfrm>
            <a:off x="457199" y="222276"/>
            <a:ext cx="6259523" cy="369332"/>
          </a:xfrm>
          <a:prstGeom prst="rect">
            <a:avLst/>
          </a:prstGeom>
        </p:spPr>
        <p:txBody>
          <a:bodyPr wrap="square">
            <a:spAutoFit/>
          </a:bodyPr>
          <a:lstStyle/>
          <a:p>
            <a:r>
              <a:rPr lang="es-ES" dirty="0">
                <a:solidFill>
                  <a:srgbClr val="FFFFFF"/>
                </a:solidFill>
                <a:latin typeface="Raleway SemiBold"/>
                <a:cs typeface="Raleway Regular"/>
              </a:rPr>
              <a:t>ÁREAS FUNCIONALES / Combinaciones</a:t>
            </a:r>
            <a:endParaRPr lang="es-ES" dirty="0">
              <a:solidFill>
                <a:srgbClr val="FFFFFF"/>
              </a:solidFill>
              <a:latin typeface="Raleway Regular"/>
              <a:cs typeface="Raleway Regular"/>
            </a:endParaRPr>
          </a:p>
        </p:txBody>
      </p:sp>
      <p:sp>
        <p:nvSpPr>
          <p:cNvPr id="22" name="Marcador de contenido 6">
            <a:extLst>
              <a:ext uri="{FF2B5EF4-FFF2-40B4-BE49-F238E27FC236}">
                <a16:creationId xmlns:a16="http://schemas.microsoft.com/office/drawing/2014/main" id="{AE9D8408-6DBE-4709-8418-6D855D5B042E}"/>
              </a:ext>
            </a:extLst>
          </p:cNvPr>
          <p:cNvSpPr txBox="1">
            <a:spLocks/>
          </p:cNvSpPr>
          <p:nvPr/>
        </p:nvSpPr>
        <p:spPr>
          <a:xfrm>
            <a:off x="457200" y="1005922"/>
            <a:ext cx="8229600" cy="431832"/>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ES" sz="2800" b="1" dirty="0">
                <a:solidFill>
                  <a:srgbClr val="005A9E"/>
                </a:solidFill>
                <a:latin typeface="+mj-lt"/>
                <a:cs typeface="Arial" panose="020B0604020202020204" pitchFamily="34" charset="0"/>
              </a:rPr>
              <a:t>ACTIVIDADES SUSTANTIVAS</a:t>
            </a:r>
          </a:p>
        </p:txBody>
      </p:sp>
      <p:grpSp>
        <p:nvGrpSpPr>
          <p:cNvPr id="5" name="Grupo 4">
            <a:extLst>
              <a:ext uri="{FF2B5EF4-FFF2-40B4-BE49-F238E27FC236}">
                <a16:creationId xmlns:a16="http://schemas.microsoft.com/office/drawing/2014/main" id="{34E56E96-B1C1-46DC-8A1E-4739DE40CBE9}"/>
              </a:ext>
            </a:extLst>
          </p:cNvPr>
          <p:cNvGrpSpPr/>
          <p:nvPr/>
        </p:nvGrpSpPr>
        <p:grpSpPr>
          <a:xfrm>
            <a:off x="740200" y="2846095"/>
            <a:ext cx="7800897" cy="684960"/>
            <a:chOff x="740200" y="2846095"/>
            <a:chExt cx="7800897" cy="684960"/>
          </a:xfrm>
        </p:grpSpPr>
        <p:sp>
          <p:nvSpPr>
            <p:cNvPr id="34" name="CuadroTexto 33">
              <a:extLst>
                <a:ext uri="{FF2B5EF4-FFF2-40B4-BE49-F238E27FC236}">
                  <a16:creationId xmlns:a16="http://schemas.microsoft.com/office/drawing/2014/main" id="{DB168978-8A92-4AE6-8311-6110B7812DD0}"/>
                </a:ext>
              </a:extLst>
            </p:cNvPr>
            <p:cNvSpPr txBox="1"/>
            <p:nvPr/>
          </p:nvSpPr>
          <p:spPr>
            <a:xfrm>
              <a:off x="2803004" y="3027246"/>
              <a:ext cx="5738093" cy="322659"/>
            </a:xfrm>
            <a:prstGeom prst="snipRound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1400" b="1" dirty="0"/>
                <a:t>E035	</a:t>
              </a:r>
              <a:r>
                <a:rPr lang="es-ES" sz="1400" b="1" dirty="0"/>
                <a:t>Extensión del conocimiento, arte y cultura hacia la sociedad.	</a:t>
              </a:r>
              <a:endParaRPr lang="es-MX" sz="1400" b="1" dirty="0"/>
            </a:p>
          </p:txBody>
        </p:sp>
        <p:sp>
          <p:nvSpPr>
            <p:cNvPr id="35" name="Signo más 34">
              <a:extLst>
                <a:ext uri="{FF2B5EF4-FFF2-40B4-BE49-F238E27FC236}">
                  <a16:creationId xmlns:a16="http://schemas.microsoft.com/office/drawing/2014/main" id="{CD38FEE2-1EAE-42AC-A41A-951F6814C4D7}"/>
                </a:ext>
              </a:extLst>
            </p:cNvPr>
            <p:cNvSpPr/>
            <p:nvPr/>
          </p:nvSpPr>
          <p:spPr>
            <a:xfrm>
              <a:off x="1969256" y="2846095"/>
              <a:ext cx="524709" cy="684960"/>
            </a:xfrm>
            <a:prstGeom prst="mathPl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sz="1400" dirty="0"/>
            </a:p>
          </p:txBody>
        </p:sp>
        <p:sp>
          <p:nvSpPr>
            <p:cNvPr id="37" name="CuadroTexto 36">
              <a:extLst>
                <a:ext uri="{FF2B5EF4-FFF2-40B4-BE49-F238E27FC236}">
                  <a16:creationId xmlns:a16="http://schemas.microsoft.com/office/drawing/2014/main" id="{1A7882D2-8DFC-4B70-82A7-D8F68AE5D625}"/>
                </a:ext>
              </a:extLst>
            </p:cNvPr>
            <p:cNvSpPr txBox="1"/>
            <p:nvPr/>
          </p:nvSpPr>
          <p:spPr>
            <a:xfrm>
              <a:off x="740200" y="3063393"/>
              <a:ext cx="951041" cy="307777"/>
            </a:xfrm>
            <a:prstGeom prst="homePlate">
              <a:avLst>
                <a:gd name="adj" fmla="val 28765"/>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1400" b="1" dirty="0"/>
                <a:t>256</a:t>
              </a:r>
            </a:p>
          </p:txBody>
        </p:sp>
      </p:grpSp>
      <p:grpSp>
        <p:nvGrpSpPr>
          <p:cNvPr id="4" name="Grupo 3">
            <a:extLst>
              <a:ext uri="{FF2B5EF4-FFF2-40B4-BE49-F238E27FC236}">
                <a16:creationId xmlns:a16="http://schemas.microsoft.com/office/drawing/2014/main" id="{ED0E0BC0-14C7-4CF9-BAF6-77030179CEBC}"/>
              </a:ext>
            </a:extLst>
          </p:cNvPr>
          <p:cNvGrpSpPr/>
          <p:nvPr/>
        </p:nvGrpSpPr>
        <p:grpSpPr>
          <a:xfrm>
            <a:off x="685799" y="1435006"/>
            <a:ext cx="7855298" cy="1451967"/>
            <a:chOff x="685799" y="1435006"/>
            <a:chExt cx="7855298" cy="1451967"/>
          </a:xfrm>
        </p:grpSpPr>
        <p:sp>
          <p:nvSpPr>
            <p:cNvPr id="27" name="CuadroTexto 26">
              <a:extLst>
                <a:ext uri="{FF2B5EF4-FFF2-40B4-BE49-F238E27FC236}">
                  <a16:creationId xmlns:a16="http://schemas.microsoft.com/office/drawing/2014/main" id="{7D481866-87DC-425E-9EB1-C0A2F4DD47D5}"/>
                </a:ext>
              </a:extLst>
            </p:cNvPr>
            <p:cNvSpPr txBox="1"/>
            <p:nvPr/>
          </p:nvSpPr>
          <p:spPr>
            <a:xfrm>
              <a:off x="2803004" y="1435006"/>
              <a:ext cx="5738093" cy="1451967"/>
            </a:xfrm>
            <a:prstGeom prst="snipRound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1400" b="1" dirty="0"/>
                <a:t>E040	</a:t>
              </a:r>
              <a:r>
                <a:rPr lang="es-ES" sz="1400" b="1" dirty="0"/>
                <a:t>Investigación, desarrollo tecnológico e innovación de la UG.</a:t>
              </a:r>
            </a:p>
            <a:p>
              <a:pPr algn="just"/>
              <a:r>
                <a:rPr lang="es-ES" sz="1400" b="1" dirty="0"/>
                <a:t>	</a:t>
              </a:r>
              <a:r>
                <a:rPr lang="es-MX" sz="1400" b="1" dirty="0"/>
                <a:t>E04001 </a:t>
              </a:r>
              <a:r>
                <a:rPr lang="es-ES" sz="1400" b="1" dirty="0"/>
                <a:t>Avances científicos y tecnológicos difundidos.</a:t>
              </a:r>
            </a:p>
            <a:p>
              <a:pPr algn="just"/>
              <a:r>
                <a:rPr lang="es-ES" sz="1400" b="1" dirty="0"/>
                <a:t>	</a:t>
              </a:r>
              <a:r>
                <a:rPr lang="es-MX" sz="1400" b="1" dirty="0"/>
                <a:t>E04003 </a:t>
              </a:r>
              <a:r>
                <a:rPr lang="es-ES" sz="1400" b="1" dirty="0"/>
                <a:t>Infraestructura y equipamiento  implementados para el</a:t>
              </a:r>
            </a:p>
            <a:p>
              <a:pPr algn="just"/>
              <a:r>
                <a:rPr lang="es-ES" sz="1400" b="1" dirty="0"/>
                <a:t>	desarrollo de las investigaciones, tecnologías e innovaciones.</a:t>
              </a:r>
            </a:p>
            <a:p>
              <a:pPr algn="just"/>
              <a:r>
                <a:rPr lang="es-ES" sz="1400" b="1" dirty="0"/>
                <a:t>	</a:t>
              </a:r>
              <a:r>
                <a:rPr lang="es-MX" sz="1400" b="1" dirty="0"/>
                <a:t>E04004 </a:t>
              </a:r>
              <a:r>
                <a:rPr lang="es-ES" sz="1400" b="1" dirty="0"/>
                <a:t>Equipamiento renovado e infraestructura construida para </a:t>
              </a:r>
            </a:p>
            <a:p>
              <a:pPr algn="just"/>
              <a:r>
                <a:rPr lang="es-ES" sz="1400" b="1" dirty="0"/>
                <a:t>	el desarrollo de las investigaciones, tecnologías e innovaciones</a:t>
              </a:r>
              <a:r>
                <a:rPr lang="es-MX" sz="1400" b="1" dirty="0"/>
                <a:t>.</a:t>
              </a:r>
            </a:p>
          </p:txBody>
        </p:sp>
        <p:sp>
          <p:nvSpPr>
            <p:cNvPr id="28" name="Signo más 27">
              <a:extLst>
                <a:ext uri="{FF2B5EF4-FFF2-40B4-BE49-F238E27FC236}">
                  <a16:creationId xmlns:a16="http://schemas.microsoft.com/office/drawing/2014/main" id="{6339939B-7257-4BF1-B2F6-A35701A713E4}"/>
                </a:ext>
              </a:extLst>
            </p:cNvPr>
            <p:cNvSpPr/>
            <p:nvPr/>
          </p:nvSpPr>
          <p:spPr>
            <a:xfrm>
              <a:off x="1914856" y="1723018"/>
              <a:ext cx="524709" cy="684960"/>
            </a:xfrm>
            <a:prstGeom prst="mathPl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sz="1400" dirty="0"/>
            </a:p>
          </p:txBody>
        </p:sp>
        <p:sp>
          <p:nvSpPr>
            <p:cNvPr id="29" name="CuadroTexto 28">
              <a:extLst>
                <a:ext uri="{FF2B5EF4-FFF2-40B4-BE49-F238E27FC236}">
                  <a16:creationId xmlns:a16="http://schemas.microsoft.com/office/drawing/2014/main" id="{1BC9068A-E6E7-418F-9EFC-9B953CCC1E39}"/>
                </a:ext>
              </a:extLst>
            </p:cNvPr>
            <p:cNvSpPr txBox="1"/>
            <p:nvPr/>
          </p:nvSpPr>
          <p:spPr>
            <a:xfrm>
              <a:off x="685799" y="1803888"/>
              <a:ext cx="987308" cy="523220"/>
            </a:xfrm>
            <a:prstGeom prst="homePlate">
              <a:avLst>
                <a:gd name="adj" fmla="val 28765"/>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1400" b="1" dirty="0"/>
                <a:t>381, 382, 383, 384</a:t>
              </a:r>
            </a:p>
          </p:txBody>
        </p:sp>
        <p:grpSp>
          <p:nvGrpSpPr>
            <p:cNvPr id="38" name="Grupo 37">
              <a:extLst>
                <a:ext uri="{FF2B5EF4-FFF2-40B4-BE49-F238E27FC236}">
                  <a16:creationId xmlns:a16="http://schemas.microsoft.com/office/drawing/2014/main" id="{FDB78C63-323E-47E4-B6D3-5359C1EE378C}"/>
                </a:ext>
              </a:extLst>
            </p:cNvPr>
            <p:cNvGrpSpPr/>
            <p:nvPr/>
          </p:nvGrpSpPr>
          <p:grpSpPr>
            <a:xfrm>
              <a:off x="3099816" y="1828360"/>
              <a:ext cx="262128" cy="246282"/>
              <a:chOff x="2962656" y="5317394"/>
              <a:chExt cx="338328" cy="150262"/>
            </a:xfrm>
          </p:grpSpPr>
          <p:cxnSp>
            <p:nvCxnSpPr>
              <p:cNvPr id="39" name="Conector recto 38">
                <a:extLst>
                  <a:ext uri="{FF2B5EF4-FFF2-40B4-BE49-F238E27FC236}">
                    <a16:creationId xmlns:a16="http://schemas.microsoft.com/office/drawing/2014/main" id="{86EDA112-642F-4D6E-90FB-2ECC0C1754AC}"/>
                  </a:ext>
                </a:extLst>
              </p:cNvPr>
              <p:cNvCxnSpPr/>
              <p:nvPr/>
            </p:nvCxnSpPr>
            <p:spPr>
              <a:xfrm>
                <a:off x="2962656" y="5317394"/>
                <a:ext cx="0" cy="150262"/>
              </a:xfrm>
              <a:prstGeom prst="line">
                <a:avLst/>
              </a:prstGeom>
            </p:spPr>
            <p:style>
              <a:lnRef idx="2">
                <a:schemeClr val="accent2"/>
              </a:lnRef>
              <a:fillRef idx="0">
                <a:schemeClr val="accent2"/>
              </a:fillRef>
              <a:effectRef idx="1">
                <a:schemeClr val="accent2"/>
              </a:effectRef>
              <a:fontRef idx="minor">
                <a:schemeClr val="tx1"/>
              </a:fontRef>
            </p:style>
          </p:cxnSp>
          <p:cxnSp>
            <p:nvCxnSpPr>
              <p:cNvPr id="40" name="Conector recto de flecha 39">
                <a:extLst>
                  <a:ext uri="{FF2B5EF4-FFF2-40B4-BE49-F238E27FC236}">
                    <a16:creationId xmlns:a16="http://schemas.microsoft.com/office/drawing/2014/main" id="{04E33D48-9E2D-4478-AA32-C40B96005205}"/>
                  </a:ext>
                </a:extLst>
              </p:cNvPr>
              <p:cNvCxnSpPr/>
              <p:nvPr/>
            </p:nvCxnSpPr>
            <p:spPr>
              <a:xfrm>
                <a:off x="2962656" y="5467656"/>
                <a:ext cx="338328"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sp>
        <p:nvSpPr>
          <p:cNvPr id="41" name="Rectángulo 40">
            <a:extLst>
              <a:ext uri="{FF2B5EF4-FFF2-40B4-BE49-F238E27FC236}">
                <a16:creationId xmlns:a16="http://schemas.microsoft.com/office/drawing/2014/main" id="{2E91C4D6-DCC8-41A3-AEAF-83364D3A5658}"/>
              </a:ext>
            </a:extLst>
          </p:cNvPr>
          <p:cNvSpPr/>
          <p:nvPr/>
        </p:nvSpPr>
        <p:spPr>
          <a:xfrm>
            <a:off x="457199" y="3897189"/>
            <a:ext cx="8203544" cy="2446824"/>
          </a:xfrm>
          <a:prstGeom prst="rect">
            <a:avLst/>
          </a:prstGeom>
        </p:spPr>
        <p:txBody>
          <a:bodyPr wrap="square">
            <a:spAutoFit/>
          </a:bodyPr>
          <a:lstStyle/>
          <a:p>
            <a:pPr algn="just"/>
            <a:r>
              <a:rPr lang="es-ES" sz="1600" b="1" dirty="0">
                <a:solidFill>
                  <a:srgbClr val="C00000"/>
                </a:solidFill>
              </a:rPr>
              <a:t>Excepción: </a:t>
            </a:r>
          </a:p>
          <a:p>
            <a:pPr algn="just"/>
            <a:r>
              <a:rPr lang="es-ES" sz="1600" dirty="0"/>
              <a:t>En el caso específico de los </a:t>
            </a:r>
            <a:r>
              <a:rPr lang="es-ES" sz="1600" b="1" dirty="0"/>
              <a:t>PE </a:t>
            </a:r>
            <a:r>
              <a:rPr lang="es-ES" sz="1600" dirty="0"/>
              <a:t>con área del conocimiento de </a:t>
            </a:r>
            <a:r>
              <a:rPr lang="es-ES" sz="1600" b="1" dirty="0"/>
              <a:t>Artes</a:t>
            </a:r>
            <a:r>
              <a:rPr lang="es-ES" sz="1600" dirty="0"/>
              <a:t>, el programa presupuestario  </a:t>
            </a:r>
            <a:r>
              <a:rPr lang="es-ES" sz="1600" b="1" i="1" dirty="0">
                <a:solidFill>
                  <a:srgbClr val="C00000"/>
                </a:solidFill>
              </a:rPr>
              <a:t>E035 “Extensión del conocimiento, arte y cultura hacia la sociedad”,  para el componente 01 y 02</a:t>
            </a:r>
            <a:r>
              <a:rPr lang="es-ES" sz="1600" b="1" i="1" dirty="0">
                <a:solidFill>
                  <a:srgbClr val="005A9E"/>
                </a:solidFill>
              </a:rPr>
              <a:t> </a:t>
            </a:r>
            <a:r>
              <a:rPr lang="es-ES" sz="1600" dirty="0"/>
              <a:t>la clasificación funcional del gasto puede ser </a:t>
            </a:r>
            <a:r>
              <a:rPr lang="es-ES" sz="1600" b="1" dirty="0">
                <a:solidFill>
                  <a:srgbClr val="C00000"/>
                </a:solidFill>
              </a:rPr>
              <a:t>253</a:t>
            </a:r>
            <a:r>
              <a:rPr lang="es-ES" sz="1600" dirty="0"/>
              <a:t> </a:t>
            </a:r>
            <a:r>
              <a:rPr lang="es-ES" sz="1600" b="1" dirty="0"/>
              <a:t>derivado de la actividad sustantiva de los PE que se imparten</a:t>
            </a:r>
            <a:r>
              <a:rPr lang="es-ES" sz="1600" dirty="0"/>
              <a:t>, por lo cuál la combinación podrá ser la siguiente:</a:t>
            </a:r>
          </a:p>
          <a:p>
            <a:pPr algn="just"/>
            <a:endParaRPr lang="es-ES" sz="900" dirty="0">
              <a:solidFill>
                <a:srgbClr val="005A9E"/>
              </a:solidFill>
            </a:endParaRPr>
          </a:p>
          <a:p>
            <a:pPr marL="285750" indent="-285750" algn="just">
              <a:buFont typeface="Arial" panose="020B0604020202020204" pitchFamily="34" charset="0"/>
              <a:buChar char="•"/>
            </a:pPr>
            <a:r>
              <a:rPr lang="es-ES" sz="1600" b="1" dirty="0">
                <a:solidFill>
                  <a:srgbClr val="C00000"/>
                </a:solidFill>
              </a:rPr>
              <a:t>253-E03501-P2861</a:t>
            </a:r>
            <a:r>
              <a:rPr lang="es-ES" sz="1600" b="1" dirty="0">
                <a:solidFill>
                  <a:srgbClr val="005A9E"/>
                </a:solidFill>
              </a:rPr>
              <a:t> </a:t>
            </a:r>
            <a:r>
              <a:rPr lang="es-ES" sz="1600" dirty="0"/>
              <a:t>Talleres de formación artística impartidos en las Sedes Universitarias de la UG.</a:t>
            </a:r>
          </a:p>
          <a:p>
            <a:pPr marL="285750" indent="-285750" algn="just">
              <a:buFont typeface="Arial" panose="020B0604020202020204" pitchFamily="34" charset="0"/>
              <a:buChar char="•"/>
            </a:pPr>
            <a:r>
              <a:rPr lang="es-ES" sz="1600" b="1" dirty="0">
                <a:solidFill>
                  <a:srgbClr val="C00000"/>
                </a:solidFill>
              </a:rPr>
              <a:t>253-E03502-P0847</a:t>
            </a:r>
            <a:r>
              <a:rPr lang="es-ES" sz="1600" b="1" dirty="0">
                <a:solidFill>
                  <a:srgbClr val="0070C0"/>
                </a:solidFill>
              </a:rPr>
              <a:t> </a:t>
            </a:r>
            <a:r>
              <a:rPr lang="es-ES" sz="1600" dirty="0"/>
              <a:t>Eventos artísticos y culturales de alto impacto social de la UG presentados a la población.</a:t>
            </a:r>
            <a:endParaRPr lang="es-ES" sz="1600" b="1" dirty="0">
              <a:solidFill>
                <a:srgbClr val="0070C0"/>
              </a:solidFill>
            </a:endParaRPr>
          </a:p>
        </p:txBody>
      </p:sp>
    </p:spTree>
    <p:extLst>
      <p:ext uri="{BB962C8B-B14F-4D97-AF65-F5344CB8AC3E}">
        <p14:creationId xmlns:p14="http://schemas.microsoft.com/office/powerpoint/2010/main" val="4214651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58981"/>
          </a:xfrm>
          <a:prstGeom prst="rect">
            <a:avLst/>
          </a:prstGeom>
        </p:spPr>
      </p:pic>
      <p:sp>
        <p:nvSpPr>
          <p:cNvPr id="10" name="Rectángulo 9">
            <a:extLst>
              <a:ext uri="{FF2B5EF4-FFF2-40B4-BE49-F238E27FC236}">
                <a16:creationId xmlns:a16="http://schemas.microsoft.com/office/drawing/2014/main" id="{8C24B785-FA40-4B87-ABFD-D61D03D29FF4}"/>
              </a:ext>
            </a:extLst>
          </p:cNvPr>
          <p:cNvSpPr/>
          <p:nvPr/>
        </p:nvSpPr>
        <p:spPr>
          <a:xfrm>
            <a:off x="483256" y="3187617"/>
            <a:ext cx="8203544" cy="3447098"/>
          </a:xfrm>
          <a:prstGeom prst="rect">
            <a:avLst/>
          </a:prstGeom>
        </p:spPr>
        <p:txBody>
          <a:bodyPr wrap="square">
            <a:spAutoFit/>
          </a:bodyPr>
          <a:lstStyle/>
          <a:p>
            <a:pPr algn="just"/>
            <a:r>
              <a:rPr lang="es-ES" b="1" dirty="0">
                <a:solidFill>
                  <a:srgbClr val="C00000"/>
                </a:solidFill>
              </a:rPr>
              <a:t>Procesos de Gestión en SED de SFIyA: G1, G2 y G3 </a:t>
            </a:r>
          </a:p>
          <a:p>
            <a:pPr algn="just"/>
            <a:endParaRPr lang="es-ES" sz="1000" b="1" dirty="0">
              <a:solidFill>
                <a:srgbClr val="0070C0"/>
              </a:solidFill>
            </a:endParaRPr>
          </a:p>
          <a:p>
            <a:pPr algn="just"/>
            <a:endParaRPr lang="es-ES" sz="1000" dirty="0"/>
          </a:p>
          <a:p>
            <a:pPr marL="285750" indent="-285750" algn="just">
              <a:buFont typeface="Arial" panose="020B0604020202020204" pitchFamily="34" charset="0"/>
              <a:buChar char="•"/>
            </a:pPr>
            <a:r>
              <a:rPr lang="es-ES" b="1" dirty="0">
                <a:solidFill>
                  <a:srgbClr val="C00000"/>
                </a:solidFill>
              </a:rPr>
              <a:t>G1 - G1136 Gestión efectiva de la Universidad de Guanajuato, </a:t>
            </a:r>
            <a:r>
              <a:rPr lang="es-ES" dirty="0"/>
              <a:t>incluye: M001, M00102, M00103, M00104, M00105, M00106, M00107, M00108, M00109 y M00110.</a:t>
            </a:r>
          </a:p>
          <a:p>
            <a:pPr algn="just"/>
            <a:endParaRPr lang="es-ES" dirty="0">
              <a:solidFill>
                <a:srgbClr val="C00000"/>
              </a:solidFill>
            </a:endParaRPr>
          </a:p>
          <a:p>
            <a:pPr marL="285750" indent="-285750" algn="just">
              <a:buFont typeface="Arial" panose="020B0604020202020204" pitchFamily="34" charset="0"/>
              <a:buChar char="•"/>
            </a:pPr>
            <a:r>
              <a:rPr lang="es-ES" b="1" dirty="0">
                <a:solidFill>
                  <a:srgbClr val="C00000"/>
                </a:solidFill>
              </a:rPr>
              <a:t>G2 - G2065 Dirección Estratégica de la Universidad de Guanajuato, </a:t>
            </a:r>
            <a:r>
              <a:rPr lang="es-ES" dirty="0"/>
              <a:t>incluye: O00101, O00102, O00103, O00104, O00105, O00107, O00108.</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b="1" dirty="0">
                <a:solidFill>
                  <a:srgbClr val="C00000"/>
                </a:solidFill>
              </a:rPr>
              <a:t>G3 – GR001 </a:t>
            </a:r>
            <a:r>
              <a:rPr lang="es-MX" b="1" dirty="0">
                <a:solidFill>
                  <a:srgbClr val="C00000"/>
                </a:solidFill>
              </a:rPr>
              <a:t>Gestión para la preservación de los Derechos Humanos y el Medio Ambiente, </a:t>
            </a:r>
            <a:r>
              <a:rPr lang="es-ES" dirty="0"/>
              <a:t>incluye: R00101, R00102.</a:t>
            </a:r>
            <a:endParaRPr lang="es-ES" b="1" dirty="0">
              <a:solidFill>
                <a:srgbClr val="005A9E"/>
              </a:solidFill>
            </a:endParaRPr>
          </a:p>
          <a:p>
            <a:pPr marL="285750" indent="-285750" algn="just">
              <a:buFont typeface="Arial" panose="020B0604020202020204" pitchFamily="34" charset="0"/>
              <a:buChar char="•"/>
            </a:pPr>
            <a:endParaRPr lang="es-ES" b="1" dirty="0">
              <a:solidFill>
                <a:srgbClr val="0070C0"/>
              </a:solidFill>
            </a:endParaRPr>
          </a:p>
        </p:txBody>
      </p:sp>
      <p:sp>
        <p:nvSpPr>
          <p:cNvPr id="14" name="Rectángulo 13">
            <a:extLst>
              <a:ext uri="{FF2B5EF4-FFF2-40B4-BE49-F238E27FC236}">
                <a16:creationId xmlns:a16="http://schemas.microsoft.com/office/drawing/2014/main" id="{86623264-86B4-4CC2-BDCB-BEBC7512A7EC}"/>
              </a:ext>
            </a:extLst>
          </p:cNvPr>
          <p:cNvSpPr/>
          <p:nvPr/>
        </p:nvSpPr>
        <p:spPr>
          <a:xfrm>
            <a:off x="457199" y="222276"/>
            <a:ext cx="6259523" cy="369332"/>
          </a:xfrm>
          <a:prstGeom prst="rect">
            <a:avLst/>
          </a:prstGeom>
        </p:spPr>
        <p:txBody>
          <a:bodyPr wrap="square">
            <a:spAutoFit/>
          </a:bodyPr>
          <a:lstStyle/>
          <a:p>
            <a:r>
              <a:rPr lang="es-ES" dirty="0">
                <a:solidFill>
                  <a:srgbClr val="FFFFFF"/>
                </a:solidFill>
                <a:latin typeface="Raleway SemiBold"/>
                <a:cs typeface="Raleway Regular"/>
              </a:rPr>
              <a:t>ÁREAS FUNCIONALES / Combinaciones</a:t>
            </a:r>
            <a:endParaRPr lang="es-ES" dirty="0">
              <a:solidFill>
                <a:srgbClr val="FFFFFF"/>
              </a:solidFill>
              <a:latin typeface="Raleway Regular"/>
              <a:cs typeface="Raleway Regular"/>
            </a:endParaRPr>
          </a:p>
        </p:txBody>
      </p:sp>
      <p:sp>
        <p:nvSpPr>
          <p:cNvPr id="15" name="Marcador de contenido 6">
            <a:extLst>
              <a:ext uri="{FF2B5EF4-FFF2-40B4-BE49-F238E27FC236}">
                <a16:creationId xmlns:a16="http://schemas.microsoft.com/office/drawing/2014/main" id="{E35EF7A3-64BE-4375-94D5-2A0F3CABA433}"/>
              </a:ext>
            </a:extLst>
          </p:cNvPr>
          <p:cNvSpPr txBox="1">
            <a:spLocks/>
          </p:cNvSpPr>
          <p:nvPr/>
        </p:nvSpPr>
        <p:spPr>
          <a:xfrm>
            <a:off x="457200" y="1005922"/>
            <a:ext cx="8229600" cy="431832"/>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ES" sz="2800" b="1" dirty="0">
                <a:solidFill>
                  <a:srgbClr val="005A9E"/>
                </a:solidFill>
                <a:latin typeface="+mj-lt"/>
                <a:cs typeface="Arial" panose="020B0604020202020204" pitchFamily="34" charset="0"/>
              </a:rPr>
              <a:t>ACTIVIDADES DE GESTIÓN</a:t>
            </a:r>
          </a:p>
        </p:txBody>
      </p:sp>
      <p:grpSp>
        <p:nvGrpSpPr>
          <p:cNvPr id="7" name="Grupo 6">
            <a:extLst>
              <a:ext uri="{FF2B5EF4-FFF2-40B4-BE49-F238E27FC236}">
                <a16:creationId xmlns:a16="http://schemas.microsoft.com/office/drawing/2014/main" id="{B1F345CA-EBDB-4909-83F2-435D2CB90BFA}"/>
              </a:ext>
            </a:extLst>
          </p:cNvPr>
          <p:cNvGrpSpPr/>
          <p:nvPr/>
        </p:nvGrpSpPr>
        <p:grpSpPr>
          <a:xfrm>
            <a:off x="685799" y="1658112"/>
            <a:ext cx="7918705" cy="1226106"/>
            <a:chOff x="685799" y="1658112"/>
            <a:chExt cx="7918705" cy="1226106"/>
          </a:xfrm>
        </p:grpSpPr>
        <p:sp>
          <p:nvSpPr>
            <p:cNvPr id="13" name="CuadroTexto 12">
              <a:extLst>
                <a:ext uri="{FF2B5EF4-FFF2-40B4-BE49-F238E27FC236}">
                  <a16:creationId xmlns:a16="http://schemas.microsoft.com/office/drawing/2014/main" id="{3B570CA1-DD56-4EFE-8BB3-BAEB07909FD5}"/>
                </a:ext>
              </a:extLst>
            </p:cNvPr>
            <p:cNvSpPr txBox="1"/>
            <p:nvPr/>
          </p:nvSpPr>
          <p:spPr>
            <a:xfrm>
              <a:off x="685799" y="1741153"/>
              <a:ext cx="951041" cy="738664"/>
            </a:xfrm>
            <a:prstGeom prst="homePlate">
              <a:avLst>
                <a:gd name="adj" fmla="val 28765"/>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es-MX" sz="1400" b="1" dirty="0"/>
            </a:p>
            <a:p>
              <a:pPr algn="ctr"/>
              <a:r>
                <a:rPr lang="es-MX" sz="1400" b="1" dirty="0"/>
                <a:t>256</a:t>
              </a:r>
            </a:p>
            <a:p>
              <a:pPr algn="ctr"/>
              <a:endParaRPr lang="es-MX" sz="1400" b="1" dirty="0"/>
            </a:p>
          </p:txBody>
        </p:sp>
        <p:sp>
          <p:nvSpPr>
            <p:cNvPr id="16" name="CuadroTexto 15">
              <a:extLst>
                <a:ext uri="{FF2B5EF4-FFF2-40B4-BE49-F238E27FC236}">
                  <a16:creationId xmlns:a16="http://schemas.microsoft.com/office/drawing/2014/main" id="{BC83750D-FA7E-472C-BAE9-03B1DA08464C}"/>
                </a:ext>
              </a:extLst>
            </p:cNvPr>
            <p:cNvSpPr txBox="1"/>
            <p:nvPr/>
          </p:nvSpPr>
          <p:spPr>
            <a:xfrm>
              <a:off x="2866411" y="1658112"/>
              <a:ext cx="5738093" cy="1226106"/>
            </a:xfrm>
            <a:prstGeom prst="snipRound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1400" b="1" dirty="0"/>
                <a:t>R001	</a:t>
              </a:r>
              <a:r>
                <a:rPr lang="es-ES" sz="1400" b="1" dirty="0"/>
                <a:t>Gestión para la preservación de los Derechos Humanos y el Medio Ambiente.</a:t>
              </a:r>
              <a:r>
                <a:rPr lang="es-MX" sz="1400" b="1" dirty="0"/>
                <a:t>  </a:t>
              </a:r>
            </a:p>
            <a:p>
              <a:pPr algn="just"/>
              <a:r>
                <a:rPr lang="es-MX" sz="1400" b="1" dirty="0"/>
                <a:t>M001	</a:t>
              </a:r>
              <a:r>
                <a:rPr lang="es-ES" sz="1400" b="1" dirty="0"/>
                <a:t>Gestión eficiente y orientada a resultados.</a:t>
              </a:r>
            </a:p>
            <a:p>
              <a:pPr algn="just"/>
              <a:r>
                <a:rPr lang="es-MX" sz="1400" b="1" dirty="0"/>
                <a:t>O001	</a:t>
              </a:r>
              <a:r>
                <a:rPr lang="es-ES" sz="1400" b="1" dirty="0"/>
                <a:t>Transparencia, Rendición de Cuentas, Evaluación, Control Interno y Fiscalización.</a:t>
              </a:r>
              <a:endParaRPr lang="es-MX" sz="1400" b="1" dirty="0"/>
            </a:p>
          </p:txBody>
        </p:sp>
        <p:sp>
          <p:nvSpPr>
            <p:cNvPr id="17" name="Signo más 16">
              <a:extLst>
                <a:ext uri="{FF2B5EF4-FFF2-40B4-BE49-F238E27FC236}">
                  <a16:creationId xmlns:a16="http://schemas.microsoft.com/office/drawing/2014/main" id="{D96B01EA-7E47-4B9E-A209-902A71A285E2}"/>
                </a:ext>
              </a:extLst>
            </p:cNvPr>
            <p:cNvSpPr/>
            <p:nvPr/>
          </p:nvSpPr>
          <p:spPr>
            <a:xfrm>
              <a:off x="1880163" y="1706512"/>
              <a:ext cx="524709" cy="684960"/>
            </a:xfrm>
            <a:prstGeom prst="mathPl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sz="1400" dirty="0"/>
            </a:p>
          </p:txBody>
        </p:sp>
      </p:grpSp>
    </p:spTree>
    <p:extLst>
      <p:ext uri="{BB962C8B-B14F-4D97-AF65-F5344CB8AC3E}">
        <p14:creationId xmlns:p14="http://schemas.microsoft.com/office/powerpoint/2010/main" val="2735186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58981"/>
          </a:xfrm>
          <a:prstGeom prst="rect">
            <a:avLst/>
          </a:prstGeom>
        </p:spPr>
      </p:pic>
      <p:sp>
        <p:nvSpPr>
          <p:cNvPr id="14" name="Rectángulo 13">
            <a:extLst>
              <a:ext uri="{FF2B5EF4-FFF2-40B4-BE49-F238E27FC236}">
                <a16:creationId xmlns:a16="http://schemas.microsoft.com/office/drawing/2014/main" id="{86623264-86B4-4CC2-BDCB-BEBC7512A7EC}"/>
              </a:ext>
            </a:extLst>
          </p:cNvPr>
          <p:cNvSpPr/>
          <p:nvPr/>
        </p:nvSpPr>
        <p:spPr>
          <a:xfrm>
            <a:off x="457199" y="222276"/>
            <a:ext cx="6259523" cy="369332"/>
          </a:xfrm>
          <a:prstGeom prst="rect">
            <a:avLst/>
          </a:prstGeom>
        </p:spPr>
        <p:txBody>
          <a:bodyPr wrap="square">
            <a:spAutoFit/>
          </a:bodyPr>
          <a:lstStyle/>
          <a:p>
            <a:r>
              <a:rPr lang="es-ES" dirty="0">
                <a:solidFill>
                  <a:srgbClr val="FFFFFF"/>
                </a:solidFill>
                <a:latin typeface="Raleway SemiBold"/>
                <a:cs typeface="Raleway Regular"/>
              </a:rPr>
              <a:t>Modificación para PbR 2020</a:t>
            </a:r>
            <a:endParaRPr lang="es-ES" dirty="0">
              <a:solidFill>
                <a:srgbClr val="FFFFFF"/>
              </a:solidFill>
              <a:latin typeface="Raleway Regular"/>
              <a:cs typeface="Raleway Regular"/>
            </a:endParaRPr>
          </a:p>
        </p:txBody>
      </p:sp>
      <p:sp>
        <p:nvSpPr>
          <p:cNvPr id="15" name="Marcador de contenido 6">
            <a:extLst>
              <a:ext uri="{FF2B5EF4-FFF2-40B4-BE49-F238E27FC236}">
                <a16:creationId xmlns:a16="http://schemas.microsoft.com/office/drawing/2014/main" id="{E35EF7A3-64BE-4375-94D5-2A0F3CABA433}"/>
              </a:ext>
            </a:extLst>
          </p:cNvPr>
          <p:cNvSpPr txBox="1">
            <a:spLocks/>
          </p:cNvSpPr>
          <p:nvPr/>
        </p:nvSpPr>
        <p:spPr>
          <a:xfrm>
            <a:off x="457200" y="1005922"/>
            <a:ext cx="8229600" cy="431832"/>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ES" sz="2800" b="1" dirty="0">
                <a:solidFill>
                  <a:srgbClr val="005A9E"/>
                </a:solidFill>
                <a:latin typeface="Arial" panose="020B0604020202020204" pitchFamily="34" charset="0"/>
                <a:cs typeface="Arial" panose="020B0604020202020204" pitchFamily="34" charset="0"/>
              </a:rPr>
              <a:t>ACTUALIZACIÓN  PbR 2020</a:t>
            </a:r>
          </a:p>
        </p:txBody>
      </p:sp>
      <p:pic>
        <p:nvPicPr>
          <p:cNvPr id="2" name="Imagen 1">
            <a:extLst>
              <a:ext uri="{FF2B5EF4-FFF2-40B4-BE49-F238E27FC236}">
                <a16:creationId xmlns:a16="http://schemas.microsoft.com/office/drawing/2014/main" id="{F9F31C6F-DE9A-4856-97FD-470697CB8556}"/>
              </a:ext>
            </a:extLst>
          </p:cNvPr>
          <p:cNvPicPr>
            <a:picLocks noChangeAspect="1"/>
          </p:cNvPicPr>
          <p:nvPr/>
        </p:nvPicPr>
        <p:blipFill>
          <a:blip r:embed="rId4"/>
          <a:stretch>
            <a:fillRect/>
          </a:stretch>
        </p:blipFill>
        <p:spPr>
          <a:xfrm>
            <a:off x="199364" y="1729550"/>
            <a:ext cx="8745271" cy="4415006"/>
          </a:xfrm>
          <a:prstGeom prst="rect">
            <a:avLst/>
          </a:prstGeom>
        </p:spPr>
      </p:pic>
    </p:spTree>
    <p:extLst>
      <p:ext uri="{BB962C8B-B14F-4D97-AF65-F5344CB8AC3E}">
        <p14:creationId xmlns:p14="http://schemas.microsoft.com/office/powerpoint/2010/main" val="1944844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58981"/>
          </a:xfrm>
          <a:prstGeom prst="rect">
            <a:avLst/>
          </a:prstGeom>
        </p:spPr>
      </p:pic>
      <p:sp>
        <p:nvSpPr>
          <p:cNvPr id="14" name="Rectángulo 13">
            <a:extLst>
              <a:ext uri="{FF2B5EF4-FFF2-40B4-BE49-F238E27FC236}">
                <a16:creationId xmlns:a16="http://schemas.microsoft.com/office/drawing/2014/main" id="{86623264-86B4-4CC2-BDCB-BEBC7512A7EC}"/>
              </a:ext>
            </a:extLst>
          </p:cNvPr>
          <p:cNvSpPr/>
          <p:nvPr/>
        </p:nvSpPr>
        <p:spPr>
          <a:xfrm>
            <a:off x="457199" y="222276"/>
            <a:ext cx="6259523" cy="369332"/>
          </a:xfrm>
          <a:prstGeom prst="rect">
            <a:avLst/>
          </a:prstGeom>
        </p:spPr>
        <p:txBody>
          <a:bodyPr wrap="square">
            <a:spAutoFit/>
          </a:bodyPr>
          <a:lstStyle/>
          <a:p>
            <a:r>
              <a:rPr lang="es-ES" dirty="0">
                <a:solidFill>
                  <a:srgbClr val="FFFFFF"/>
                </a:solidFill>
                <a:latin typeface="Raleway SemiBold"/>
                <a:cs typeface="Raleway Regular"/>
              </a:rPr>
              <a:t>Modificación para PbR 2020</a:t>
            </a:r>
            <a:endParaRPr lang="es-ES" dirty="0">
              <a:solidFill>
                <a:srgbClr val="FFFFFF"/>
              </a:solidFill>
              <a:latin typeface="Raleway Regular"/>
              <a:cs typeface="Raleway Regular"/>
            </a:endParaRPr>
          </a:p>
        </p:txBody>
      </p:sp>
      <p:sp>
        <p:nvSpPr>
          <p:cNvPr id="15" name="Marcador de contenido 6">
            <a:extLst>
              <a:ext uri="{FF2B5EF4-FFF2-40B4-BE49-F238E27FC236}">
                <a16:creationId xmlns:a16="http://schemas.microsoft.com/office/drawing/2014/main" id="{E35EF7A3-64BE-4375-94D5-2A0F3CABA433}"/>
              </a:ext>
            </a:extLst>
          </p:cNvPr>
          <p:cNvSpPr txBox="1">
            <a:spLocks/>
          </p:cNvSpPr>
          <p:nvPr/>
        </p:nvSpPr>
        <p:spPr>
          <a:xfrm>
            <a:off x="457200" y="1005922"/>
            <a:ext cx="8229600" cy="431832"/>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ES" sz="2800" b="1" dirty="0">
                <a:solidFill>
                  <a:srgbClr val="005A9E"/>
                </a:solidFill>
                <a:latin typeface="Arial" panose="020B0604020202020204" pitchFamily="34" charset="0"/>
                <a:cs typeface="Arial" panose="020B0604020202020204" pitchFamily="34" charset="0"/>
              </a:rPr>
              <a:t>ACTUALIZACIÓN  PbR 2020</a:t>
            </a:r>
          </a:p>
        </p:txBody>
      </p:sp>
      <p:pic>
        <p:nvPicPr>
          <p:cNvPr id="5" name="Imagen 4">
            <a:extLst>
              <a:ext uri="{FF2B5EF4-FFF2-40B4-BE49-F238E27FC236}">
                <a16:creationId xmlns:a16="http://schemas.microsoft.com/office/drawing/2014/main" id="{102F0DE5-F0F2-40A6-9EBA-C8B580A4CA30}"/>
              </a:ext>
            </a:extLst>
          </p:cNvPr>
          <p:cNvPicPr>
            <a:picLocks noChangeAspect="1"/>
          </p:cNvPicPr>
          <p:nvPr/>
        </p:nvPicPr>
        <p:blipFill>
          <a:blip r:embed="rId4"/>
          <a:stretch>
            <a:fillRect/>
          </a:stretch>
        </p:blipFill>
        <p:spPr>
          <a:xfrm>
            <a:off x="228600" y="2055320"/>
            <a:ext cx="8686800" cy="3865646"/>
          </a:xfrm>
          <a:prstGeom prst="rect">
            <a:avLst/>
          </a:prstGeom>
        </p:spPr>
      </p:pic>
    </p:spTree>
    <p:extLst>
      <p:ext uri="{BB962C8B-B14F-4D97-AF65-F5344CB8AC3E}">
        <p14:creationId xmlns:p14="http://schemas.microsoft.com/office/powerpoint/2010/main" val="3036592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58981"/>
          </a:xfrm>
          <a:prstGeom prst="rect">
            <a:avLst/>
          </a:prstGeom>
        </p:spPr>
      </p:pic>
      <p:sp>
        <p:nvSpPr>
          <p:cNvPr id="14" name="Rectángulo 13">
            <a:extLst>
              <a:ext uri="{FF2B5EF4-FFF2-40B4-BE49-F238E27FC236}">
                <a16:creationId xmlns:a16="http://schemas.microsoft.com/office/drawing/2014/main" id="{86623264-86B4-4CC2-BDCB-BEBC7512A7EC}"/>
              </a:ext>
            </a:extLst>
          </p:cNvPr>
          <p:cNvSpPr/>
          <p:nvPr/>
        </p:nvSpPr>
        <p:spPr>
          <a:xfrm>
            <a:off x="457199" y="222276"/>
            <a:ext cx="6259523" cy="369332"/>
          </a:xfrm>
          <a:prstGeom prst="rect">
            <a:avLst/>
          </a:prstGeom>
        </p:spPr>
        <p:txBody>
          <a:bodyPr wrap="square">
            <a:spAutoFit/>
          </a:bodyPr>
          <a:lstStyle/>
          <a:p>
            <a:r>
              <a:rPr lang="es-ES" dirty="0">
                <a:solidFill>
                  <a:srgbClr val="FFFFFF"/>
                </a:solidFill>
                <a:latin typeface="Raleway SemiBold"/>
                <a:cs typeface="Raleway Regular"/>
              </a:rPr>
              <a:t>Modificación para PbR 2020</a:t>
            </a:r>
            <a:endParaRPr lang="es-ES" dirty="0">
              <a:solidFill>
                <a:srgbClr val="FFFFFF"/>
              </a:solidFill>
              <a:latin typeface="Raleway Regular"/>
              <a:cs typeface="Raleway Regular"/>
            </a:endParaRPr>
          </a:p>
        </p:txBody>
      </p:sp>
      <p:sp>
        <p:nvSpPr>
          <p:cNvPr id="15" name="Marcador de contenido 6">
            <a:extLst>
              <a:ext uri="{FF2B5EF4-FFF2-40B4-BE49-F238E27FC236}">
                <a16:creationId xmlns:a16="http://schemas.microsoft.com/office/drawing/2014/main" id="{E35EF7A3-64BE-4375-94D5-2A0F3CABA433}"/>
              </a:ext>
            </a:extLst>
          </p:cNvPr>
          <p:cNvSpPr txBox="1">
            <a:spLocks/>
          </p:cNvSpPr>
          <p:nvPr/>
        </p:nvSpPr>
        <p:spPr>
          <a:xfrm>
            <a:off x="457200" y="1005922"/>
            <a:ext cx="8229600" cy="431832"/>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ES" sz="2800" b="1" dirty="0">
                <a:solidFill>
                  <a:srgbClr val="005A9E"/>
                </a:solidFill>
                <a:latin typeface="Arial" panose="020B0604020202020204" pitchFamily="34" charset="0"/>
                <a:cs typeface="Arial" panose="020B0604020202020204" pitchFamily="34" charset="0"/>
              </a:rPr>
              <a:t>ACTUALIZACIÓN  PbR 2020</a:t>
            </a:r>
          </a:p>
        </p:txBody>
      </p:sp>
      <p:pic>
        <p:nvPicPr>
          <p:cNvPr id="6" name="Imagen 5">
            <a:extLst>
              <a:ext uri="{FF2B5EF4-FFF2-40B4-BE49-F238E27FC236}">
                <a16:creationId xmlns:a16="http://schemas.microsoft.com/office/drawing/2014/main" id="{C6751D3C-88FD-47EA-8378-560E31E79EBD}"/>
              </a:ext>
            </a:extLst>
          </p:cNvPr>
          <p:cNvPicPr>
            <a:picLocks noChangeAspect="1"/>
          </p:cNvPicPr>
          <p:nvPr/>
        </p:nvPicPr>
        <p:blipFill>
          <a:blip r:embed="rId4"/>
          <a:stretch>
            <a:fillRect/>
          </a:stretch>
        </p:blipFill>
        <p:spPr>
          <a:xfrm>
            <a:off x="344031" y="1878986"/>
            <a:ext cx="8455937" cy="3729418"/>
          </a:xfrm>
          <a:prstGeom prst="rect">
            <a:avLst/>
          </a:prstGeom>
        </p:spPr>
      </p:pic>
    </p:spTree>
    <p:extLst>
      <p:ext uri="{BB962C8B-B14F-4D97-AF65-F5344CB8AC3E}">
        <p14:creationId xmlns:p14="http://schemas.microsoft.com/office/powerpoint/2010/main" val="49910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9A5604-1B72-4F04-A0CD-A34BCA7DA009}"/>
              </a:ext>
            </a:extLst>
          </p:cNvPr>
          <p:cNvSpPr txBox="1"/>
          <p:nvPr/>
        </p:nvSpPr>
        <p:spPr>
          <a:xfrm>
            <a:off x="186223" y="1010418"/>
            <a:ext cx="8637737" cy="677108"/>
          </a:xfrm>
          <a:prstGeom prst="rect">
            <a:avLst/>
          </a:prstGeom>
          <a:noFill/>
        </p:spPr>
        <p:txBody>
          <a:bodyPr wrap="square" rtlCol="0">
            <a:spAutoFit/>
          </a:bodyPr>
          <a:lstStyle/>
          <a:p>
            <a:pPr algn="just"/>
            <a:r>
              <a:rPr lang="es-ES" sz="20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Valor público</a:t>
            </a:r>
            <a:r>
              <a:rPr lang="es-ES" b="1" dirty="0">
                <a:solidFill>
                  <a:srgbClr val="005A9E"/>
                </a:solidFill>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a:t>
            </a:r>
            <a:r>
              <a:rPr lang="es-MX" dirty="0"/>
              <a:t>Esfuerzo conjunto entre ciudadano y gobierno en la mejora de la calidad de vida”, es el principal fin del Gobierno.</a:t>
            </a:r>
          </a:p>
        </p:txBody>
      </p:sp>
      <p:sp>
        <p:nvSpPr>
          <p:cNvPr id="7" name="Rectángulo 6">
            <a:extLst>
              <a:ext uri="{FF2B5EF4-FFF2-40B4-BE49-F238E27FC236}">
                <a16:creationId xmlns:a16="http://schemas.microsoft.com/office/drawing/2014/main" id="{9FCE04EB-01FA-451F-BBA1-199EE3DD29CF}"/>
              </a:ext>
            </a:extLst>
          </p:cNvPr>
          <p:cNvSpPr/>
          <p:nvPr/>
        </p:nvSpPr>
        <p:spPr>
          <a:xfrm>
            <a:off x="76199" y="121972"/>
            <a:ext cx="6979921" cy="523220"/>
          </a:xfrm>
          <a:prstGeom prst="rect">
            <a:avLst/>
          </a:prstGeom>
        </p:spPr>
        <p:txBody>
          <a:bodyPr wrap="square">
            <a:spAutoFit/>
          </a:bodyPr>
          <a:lstStyle/>
          <a:p>
            <a:r>
              <a:rPr lang="es-ES" sz="2800" dirty="0">
                <a:solidFill>
                  <a:srgbClr val="FFFFFF"/>
                </a:solidFill>
                <a:latin typeface="Raleway Regular"/>
                <a:cs typeface="Raleway SemiBold"/>
              </a:rPr>
              <a:t>Gestión para Resultados / Valor Público</a:t>
            </a:r>
            <a:endParaRPr lang="es-ES" sz="2800" dirty="0">
              <a:solidFill>
                <a:srgbClr val="FFFFFF"/>
              </a:solidFill>
              <a:latin typeface="Raleway Regular"/>
              <a:cs typeface="Raleway Regular"/>
            </a:endParaRPr>
          </a:p>
        </p:txBody>
      </p:sp>
      <p:pic>
        <p:nvPicPr>
          <p:cNvPr id="6" name="Imagen 5">
            <a:extLst>
              <a:ext uri="{FF2B5EF4-FFF2-40B4-BE49-F238E27FC236}">
                <a16:creationId xmlns:a16="http://schemas.microsoft.com/office/drawing/2014/main" id="{B7D3D6B1-0316-47F0-8DB6-F3F0E917FBB0}"/>
              </a:ext>
            </a:extLst>
          </p:cNvPr>
          <p:cNvPicPr>
            <a:picLocks noChangeAspect="1"/>
          </p:cNvPicPr>
          <p:nvPr/>
        </p:nvPicPr>
        <p:blipFill rotWithShape="1">
          <a:blip r:embed="rId2"/>
          <a:srcRect l="14554" t="12930" r="11691"/>
          <a:stretch/>
        </p:blipFill>
        <p:spPr>
          <a:xfrm>
            <a:off x="2588668" y="5711667"/>
            <a:ext cx="1810178" cy="1024359"/>
          </a:xfrm>
          <a:prstGeom prst="rect">
            <a:avLst/>
          </a:prstGeom>
        </p:spPr>
      </p:pic>
      <p:pic>
        <p:nvPicPr>
          <p:cNvPr id="11" name="Imagen 10">
            <a:extLst>
              <a:ext uri="{FF2B5EF4-FFF2-40B4-BE49-F238E27FC236}">
                <a16:creationId xmlns:a16="http://schemas.microsoft.com/office/drawing/2014/main" id="{2119B16B-CA42-4A83-8077-27792433C8D8}"/>
              </a:ext>
            </a:extLst>
          </p:cNvPr>
          <p:cNvPicPr>
            <a:picLocks noChangeAspect="1"/>
          </p:cNvPicPr>
          <p:nvPr/>
        </p:nvPicPr>
        <p:blipFill rotWithShape="1">
          <a:blip r:embed="rId3"/>
          <a:srcRect l="6003" r="6707"/>
          <a:stretch/>
        </p:blipFill>
        <p:spPr>
          <a:xfrm>
            <a:off x="2033662" y="4187435"/>
            <a:ext cx="1810178" cy="1430781"/>
          </a:xfrm>
          <a:prstGeom prst="rect">
            <a:avLst/>
          </a:prstGeom>
        </p:spPr>
      </p:pic>
      <p:sp>
        <p:nvSpPr>
          <p:cNvPr id="13" name="Signo más 12">
            <a:extLst>
              <a:ext uri="{FF2B5EF4-FFF2-40B4-BE49-F238E27FC236}">
                <a16:creationId xmlns:a16="http://schemas.microsoft.com/office/drawing/2014/main" id="{E498D07D-44B6-492C-BB67-4CB73B840642}"/>
              </a:ext>
            </a:extLst>
          </p:cNvPr>
          <p:cNvSpPr/>
          <p:nvPr/>
        </p:nvSpPr>
        <p:spPr>
          <a:xfrm>
            <a:off x="158376" y="2346890"/>
            <a:ext cx="914400" cy="914400"/>
          </a:xfrm>
          <a:prstGeom prst="mathPlus">
            <a:avLst/>
          </a:prstGeom>
          <a:solidFill>
            <a:srgbClr val="00B05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15" name="Imagen 14">
            <a:extLst>
              <a:ext uri="{FF2B5EF4-FFF2-40B4-BE49-F238E27FC236}">
                <a16:creationId xmlns:a16="http://schemas.microsoft.com/office/drawing/2014/main" id="{D3E6447F-057E-4359-8050-7092A2A18CB5}"/>
              </a:ext>
            </a:extLst>
          </p:cNvPr>
          <p:cNvPicPr>
            <a:picLocks noChangeAspect="1"/>
          </p:cNvPicPr>
          <p:nvPr/>
        </p:nvPicPr>
        <p:blipFill>
          <a:blip r:embed="rId4"/>
          <a:stretch>
            <a:fillRect/>
          </a:stretch>
        </p:blipFill>
        <p:spPr>
          <a:xfrm>
            <a:off x="6471563" y="4154974"/>
            <a:ext cx="2509292" cy="1744898"/>
          </a:xfrm>
          <a:prstGeom prst="rect">
            <a:avLst/>
          </a:prstGeom>
        </p:spPr>
      </p:pic>
      <p:sp>
        <p:nvSpPr>
          <p:cNvPr id="16" name="CuadroTexto 15">
            <a:extLst>
              <a:ext uri="{FF2B5EF4-FFF2-40B4-BE49-F238E27FC236}">
                <a16:creationId xmlns:a16="http://schemas.microsoft.com/office/drawing/2014/main" id="{520B0704-C9F2-4108-9279-3852C60CD10A}"/>
              </a:ext>
            </a:extLst>
          </p:cNvPr>
          <p:cNvSpPr txBox="1"/>
          <p:nvPr/>
        </p:nvSpPr>
        <p:spPr>
          <a:xfrm>
            <a:off x="1056839" y="1985583"/>
            <a:ext cx="3754746" cy="369332"/>
          </a:xfrm>
          <a:prstGeom prst="rect">
            <a:avLst/>
          </a:prstGeom>
          <a:noFill/>
        </p:spPr>
        <p:txBody>
          <a:bodyPr wrap="none" rtlCol="0">
            <a:spAutoFit/>
          </a:bodyPr>
          <a:lstStyle/>
          <a:p>
            <a:r>
              <a:rPr lang="es-MX" dirty="0"/>
              <a:t>Disminuir las brechas de desigualdad </a:t>
            </a:r>
          </a:p>
        </p:txBody>
      </p:sp>
      <p:sp>
        <p:nvSpPr>
          <p:cNvPr id="19" name="CuadroTexto 18">
            <a:extLst>
              <a:ext uri="{FF2B5EF4-FFF2-40B4-BE49-F238E27FC236}">
                <a16:creationId xmlns:a16="http://schemas.microsoft.com/office/drawing/2014/main" id="{29E819D1-56D2-47F4-9D2F-23BD125218E2}"/>
              </a:ext>
            </a:extLst>
          </p:cNvPr>
          <p:cNvSpPr txBox="1"/>
          <p:nvPr/>
        </p:nvSpPr>
        <p:spPr>
          <a:xfrm>
            <a:off x="6982092" y="3628829"/>
            <a:ext cx="1582484" cy="369332"/>
          </a:xfrm>
          <a:prstGeom prst="rect">
            <a:avLst/>
          </a:prstGeom>
          <a:noFill/>
        </p:spPr>
        <p:txBody>
          <a:bodyPr wrap="none" rtlCol="0">
            <a:spAutoFit/>
          </a:bodyPr>
          <a:lstStyle/>
          <a:p>
            <a:r>
              <a:rPr lang="es-MX" b="1" dirty="0">
                <a:latin typeface="Arial" panose="020B0604020202020204" pitchFamily="34" charset="0"/>
                <a:cs typeface="Arial" panose="020B0604020202020204" pitchFamily="34" charset="0"/>
              </a:rPr>
              <a:t>Presupuesto</a:t>
            </a:r>
          </a:p>
        </p:txBody>
      </p:sp>
      <p:sp>
        <p:nvSpPr>
          <p:cNvPr id="21" name="CuadroTexto 20">
            <a:extLst>
              <a:ext uri="{FF2B5EF4-FFF2-40B4-BE49-F238E27FC236}">
                <a16:creationId xmlns:a16="http://schemas.microsoft.com/office/drawing/2014/main" id="{FCB3D719-981B-439F-BC49-3B3920E2C115}"/>
              </a:ext>
            </a:extLst>
          </p:cNvPr>
          <p:cNvSpPr txBox="1"/>
          <p:nvPr/>
        </p:nvSpPr>
        <p:spPr>
          <a:xfrm>
            <a:off x="1072776" y="2534541"/>
            <a:ext cx="7550016" cy="646331"/>
          </a:xfrm>
          <a:prstGeom prst="rect">
            <a:avLst/>
          </a:prstGeom>
          <a:noFill/>
        </p:spPr>
        <p:txBody>
          <a:bodyPr wrap="square" rtlCol="0">
            <a:spAutoFit/>
          </a:bodyPr>
          <a:lstStyle/>
          <a:p>
            <a:pPr algn="just"/>
            <a:r>
              <a:rPr lang="es-MX" dirty="0"/>
              <a:t>Cambios sociales con equidad y sostenibles, que </a:t>
            </a:r>
            <a:r>
              <a:rPr lang="es-MX" b="1" dirty="0"/>
              <a:t>mejoren el nivel de bienestar de las personas.</a:t>
            </a:r>
            <a:endParaRPr lang="es-MX" dirty="0"/>
          </a:p>
        </p:txBody>
      </p:sp>
      <p:sp>
        <p:nvSpPr>
          <p:cNvPr id="18" name="Signo menos 17">
            <a:extLst>
              <a:ext uri="{FF2B5EF4-FFF2-40B4-BE49-F238E27FC236}">
                <a16:creationId xmlns:a16="http://schemas.microsoft.com/office/drawing/2014/main" id="{ABA69FDA-743F-40F0-85CA-4B79CBA2B38E}"/>
              </a:ext>
            </a:extLst>
          </p:cNvPr>
          <p:cNvSpPr/>
          <p:nvPr/>
        </p:nvSpPr>
        <p:spPr>
          <a:xfrm>
            <a:off x="171501" y="1722193"/>
            <a:ext cx="914400" cy="914400"/>
          </a:xfrm>
          <a:prstGeom prst="mathMinus">
            <a:avLst/>
          </a:prstGeom>
          <a:solidFill>
            <a:srgbClr val="FF6161"/>
          </a:solidFill>
          <a:ln>
            <a:solidFill>
              <a:schemeClr val="tx1">
                <a:lumMod val="65000"/>
                <a:lumOff val="3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dirty="0"/>
          </a:p>
        </p:txBody>
      </p:sp>
      <p:pic>
        <p:nvPicPr>
          <p:cNvPr id="25" name="Imagen 24">
            <a:extLst>
              <a:ext uri="{FF2B5EF4-FFF2-40B4-BE49-F238E27FC236}">
                <a16:creationId xmlns:a16="http://schemas.microsoft.com/office/drawing/2014/main" id="{75F039D7-B478-4AA5-9968-6C2F5E4C962D}"/>
              </a:ext>
            </a:extLst>
          </p:cNvPr>
          <p:cNvPicPr>
            <a:picLocks noChangeAspect="1"/>
          </p:cNvPicPr>
          <p:nvPr/>
        </p:nvPicPr>
        <p:blipFill rotWithShape="1">
          <a:blip r:embed="rId5"/>
          <a:srcRect b="20328"/>
          <a:stretch/>
        </p:blipFill>
        <p:spPr>
          <a:xfrm>
            <a:off x="628701" y="5711668"/>
            <a:ext cx="1852217" cy="1046192"/>
          </a:xfrm>
          <a:prstGeom prst="rect">
            <a:avLst/>
          </a:prstGeom>
        </p:spPr>
      </p:pic>
      <p:sp>
        <p:nvSpPr>
          <p:cNvPr id="2" name="CuadroTexto 1">
            <a:extLst>
              <a:ext uri="{FF2B5EF4-FFF2-40B4-BE49-F238E27FC236}">
                <a16:creationId xmlns:a16="http://schemas.microsoft.com/office/drawing/2014/main" id="{BB1E4148-F173-42A4-B5B2-E3710B2EDD20}"/>
              </a:ext>
            </a:extLst>
          </p:cNvPr>
          <p:cNvSpPr txBox="1"/>
          <p:nvPr/>
        </p:nvSpPr>
        <p:spPr>
          <a:xfrm>
            <a:off x="94486" y="3628829"/>
            <a:ext cx="5840060" cy="369332"/>
          </a:xfrm>
          <a:prstGeom prst="rect">
            <a:avLst/>
          </a:prstGeom>
          <a:noFill/>
        </p:spPr>
        <p:txBody>
          <a:bodyPr wrap="none" rtlCol="0">
            <a:spAutoFit/>
          </a:bodyPr>
          <a:lstStyle/>
          <a:p>
            <a:r>
              <a:rPr lang="es-MX" b="1" dirty="0">
                <a:latin typeface="Arial" panose="020B0604020202020204" pitchFamily="34" charset="0"/>
                <a:cs typeface="Arial" panose="020B0604020202020204" pitchFamily="34" charset="0"/>
              </a:rPr>
              <a:t>Valor público		  Necesidades de la Sociedad</a:t>
            </a:r>
          </a:p>
        </p:txBody>
      </p:sp>
      <p:sp>
        <p:nvSpPr>
          <p:cNvPr id="4" name="Flecha: a la derecha 3">
            <a:extLst>
              <a:ext uri="{FF2B5EF4-FFF2-40B4-BE49-F238E27FC236}">
                <a16:creationId xmlns:a16="http://schemas.microsoft.com/office/drawing/2014/main" id="{13028AE4-B40F-419D-9427-C25F9C908EA5}"/>
              </a:ext>
            </a:extLst>
          </p:cNvPr>
          <p:cNvSpPr/>
          <p:nvPr/>
        </p:nvSpPr>
        <p:spPr>
          <a:xfrm>
            <a:off x="1862315" y="3533005"/>
            <a:ext cx="588636" cy="560980"/>
          </a:xfrm>
          <a:prstGeom prst="rightArrow">
            <a:avLst/>
          </a:prstGeom>
          <a:solidFill>
            <a:srgbClr val="1B86B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latin typeface="Arial" panose="020B0604020202020204" pitchFamily="34" charset="0"/>
              <a:cs typeface="Arial" panose="020B0604020202020204" pitchFamily="34" charset="0"/>
            </a:endParaRPr>
          </a:p>
        </p:txBody>
      </p:sp>
      <p:sp>
        <p:nvSpPr>
          <p:cNvPr id="23" name="Rectángulo 22">
            <a:extLst>
              <a:ext uri="{FF2B5EF4-FFF2-40B4-BE49-F238E27FC236}">
                <a16:creationId xmlns:a16="http://schemas.microsoft.com/office/drawing/2014/main" id="{1CC05518-7DED-4234-A270-F2F202ED2A9D}"/>
              </a:ext>
            </a:extLst>
          </p:cNvPr>
          <p:cNvSpPr/>
          <p:nvPr/>
        </p:nvSpPr>
        <p:spPr>
          <a:xfrm>
            <a:off x="3362821" y="6747610"/>
            <a:ext cx="5806137" cy="45719"/>
          </a:xfrm>
          <a:prstGeom prst="rect">
            <a:avLst/>
          </a:prstGeom>
          <a:solidFill>
            <a:srgbClr val="AC93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6146" name="Picture 2" descr="Resultado de imagen para hospital publico mexico">
            <a:extLst>
              <a:ext uri="{FF2B5EF4-FFF2-40B4-BE49-F238E27FC236}">
                <a16:creationId xmlns:a16="http://schemas.microsoft.com/office/drawing/2014/main" id="{0376698F-4F5A-4D52-82B8-4CD5D444003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27" t="31086" r="47579"/>
          <a:stretch/>
        </p:blipFill>
        <p:spPr bwMode="auto">
          <a:xfrm>
            <a:off x="76199" y="4185423"/>
            <a:ext cx="1908525" cy="143480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78E20DE3-51C0-40D7-8B79-02E026842532}"/>
              </a:ext>
            </a:extLst>
          </p:cNvPr>
          <p:cNvPicPr>
            <a:picLocks noChangeAspect="1"/>
          </p:cNvPicPr>
          <p:nvPr/>
        </p:nvPicPr>
        <p:blipFill rotWithShape="1">
          <a:blip r:embed="rId7"/>
          <a:srcRect l="4511" t="9083" b="18533"/>
          <a:stretch/>
        </p:blipFill>
        <p:spPr>
          <a:xfrm>
            <a:off x="3892778" y="4187434"/>
            <a:ext cx="2282744" cy="1430781"/>
          </a:xfrm>
          <a:prstGeom prst="rect">
            <a:avLst/>
          </a:prstGeom>
        </p:spPr>
      </p:pic>
    </p:spTree>
    <p:extLst>
      <p:ext uri="{BB962C8B-B14F-4D97-AF65-F5344CB8AC3E}">
        <p14:creationId xmlns:p14="http://schemas.microsoft.com/office/powerpoint/2010/main" val="2478561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58981"/>
          </a:xfrm>
          <a:prstGeom prst="rect">
            <a:avLst/>
          </a:prstGeom>
        </p:spPr>
      </p:pic>
      <p:sp>
        <p:nvSpPr>
          <p:cNvPr id="17" name="Rectángulo 16">
            <a:extLst>
              <a:ext uri="{FF2B5EF4-FFF2-40B4-BE49-F238E27FC236}">
                <a16:creationId xmlns:a16="http://schemas.microsoft.com/office/drawing/2014/main" id="{7C038503-D9D3-4E02-AB04-5BB32AAB0AED}"/>
              </a:ext>
            </a:extLst>
          </p:cNvPr>
          <p:cNvSpPr/>
          <p:nvPr/>
        </p:nvSpPr>
        <p:spPr>
          <a:xfrm>
            <a:off x="97536" y="749253"/>
            <a:ext cx="8887968" cy="5940088"/>
          </a:xfrm>
          <a:prstGeom prst="rect">
            <a:avLst/>
          </a:prstGeom>
        </p:spPr>
        <p:txBody>
          <a:bodyPr wrap="square">
            <a:spAutoFit/>
          </a:bodyPr>
          <a:lstStyle/>
          <a:p>
            <a:pPr algn="just"/>
            <a:r>
              <a:rPr lang="es-ES" b="1" dirty="0">
                <a:solidFill>
                  <a:srgbClr val="005A9E"/>
                </a:solidFill>
              </a:rPr>
              <a:t>Principales conceptos de gastos en relación al Área Funcional PbR 2020: </a:t>
            </a:r>
          </a:p>
          <a:p>
            <a:pPr algn="just"/>
            <a:endParaRPr lang="es-ES" sz="1400" dirty="0"/>
          </a:p>
          <a:p>
            <a:pPr marL="285750" indent="-285750" algn="just">
              <a:buFont typeface="Arial" panose="020B0604020202020204" pitchFamily="34" charset="0"/>
              <a:buChar char="•"/>
            </a:pPr>
            <a:r>
              <a:rPr lang="es-ES" dirty="0"/>
              <a:t>Mantenimiento de bienes muebles e inmuebles para espacios destinados al desarrollo los PE (salones, centro de cómputo, laboratorios de </a:t>
            </a:r>
            <a:r>
              <a:rPr lang="es-ES" u="sng" dirty="0"/>
              <a:t>docencia</a:t>
            </a:r>
            <a:r>
              <a:rPr lang="es-ES" dirty="0"/>
              <a:t>): </a:t>
            </a:r>
            <a:r>
              <a:rPr lang="es-ES" b="1" i="1" dirty="0">
                <a:solidFill>
                  <a:srgbClr val="005A9E"/>
                </a:solidFill>
              </a:rPr>
              <a:t>E06603 “Habilitación, Mantenimiento y conservación de bienes muebles e inmuebles para el desarrollo de PE” (252, 253 o 254).</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dirty="0"/>
              <a:t>Adquisición de equipo y mantenimiento de bienes muebles e inmuebles para espacios destinados para el desarrollo de las actividades deportivas, artísticas y culturales, de prevención de la salud y la seguridad por los estudiantes: </a:t>
            </a:r>
            <a:r>
              <a:rPr lang="es-ES" b="1" i="1" dirty="0">
                <a:solidFill>
                  <a:srgbClr val="005A9E"/>
                </a:solidFill>
              </a:rPr>
              <a:t>E06704 “Equipamiento para la Trayectoria Académica”  y “Habilitación, Mantenimiento y conservación de bienes muebles e inmuebles para la Trayectoria Académica” (252, 253 o 254).</a:t>
            </a:r>
          </a:p>
          <a:p>
            <a:pPr marL="285750" indent="-285750" algn="just">
              <a:buFont typeface="Arial" panose="020B0604020202020204" pitchFamily="34" charset="0"/>
              <a:buChar char="•"/>
            </a:pPr>
            <a:endParaRPr lang="es-ES" sz="1400" b="1" i="1" dirty="0">
              <a:solidFill>
                <a:srgbClr val="005A9E"/>
              </a:solidFill>
            </a:endParaRPr>
          </a:p>
          <a:p>
            <a:pPr marL="285750" indent="-285750" algn="just">
              <a:buFont typeface="Arial" panose="020B0604020202020204" pitchFamily="34" charset="0"/>
              <a:buChar char="•"/>
            </a:pPr>
            <a:r>
              <a:rPr lang="es-ES" dirty="0"/>
              <a:t>Adquisición de equipo y mantenimiento de bienes muebles e inmuebles para espacios destinados para el desarrollo de las investigaciones, tecnologías e innovaciones: </a:t>
            </a:r>
            <a:r>
              <a:rPr lang="es-ES" b="1" i="1" dirty="0">
                <a:solidFill>
                  <a:srgbClr val="005A9E"/>
                </a:solidFill>
              </a:rPr>
              <a:t>E04004 “Equipamiento  para la investigación, desarrollo tecnológico e innovación” y “Habilitación, mantenimiento y conservación de bienes muebles e inmuebles para la investigación, desarrollo tecnológico e innovación” (381, 382, 383 y 384).</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dirty="0"/>
              <a:t>Mantenimiento de bienes inmuebles (pintura, lámparas, material eléctrico, etc.), Mantenimiento de Bienes muebles (mantenimiento de equipo y/o mobiliario), artículos para limpieza, fertilizantes, fumigación, jardinería, entre otras: </a:t>
            </a:r>
            <a:r>
              <a:rPr lang="es-ES" b="1" dirty="0">
                <a:solidFill>
                  <a:srgbClr val="005A9E"/>
                </a:solidFill>
              </a:rPr>
              <a:t>AF </a:t>
            </a:r>
            <a:r>
              <a:rPr lang="es-ES" b="1" i="1" dirty="0">
                <a:solidFill>
                  <a:srgbClr val="005A9E"/>
                </a:solidFill>
              </a:rPr>
              <a:t>256-M00106-G1136.</a:t>
            </a:r>
            <a:endParaRPr lang="es-ES" dirty="0"/>
          </a:p>
        </p:txBody>
      </p:sp>
      <p:sp>
        <p:nvSpPr>
          <p:cNvPr id="6" name="Rectángulo 5">
            <a:extLst>
              <a:ext uri="{FF2B5EF4-FFF2-40B4-BE49-F238E27FC236}">
                <a16:creationId xmlns:a16="http://schemas.microsoft.com/office/drawing/2014/main" id="{7384D6FB-506B-4123-9099-49C07B1A13D5}"/>
              </a:ext>
            </a:extLst>
          </p:cNvPr>
          <p:cNvSpPr/>
          <p:nvPr/>
        </p:nvSpPr>
        <p:spPr>
          <a:xfrm>
            <a:off x="192024" y="222276"/>
            <a:ext cx="6995160" cy="369332"/>
          </a:xfrm>
          <a:prstGeom prst="rect">
            <a:avLst/>
          </a:prstGeom>
        </p:spPr>
        <p:txBody>
          <a:bodyPr wrap="square">
            <a:spAutoFit/>
          </a:bodyPr>
          <a:lstStyle/>
          <a:p>
            <a:r>
              <a:rPr lang="es-ES" dirty="0">
                <a:solidFill>
                  <a:srgbClr val="FFFFFF"/>
                </a:solidFill>
                <a:latin typeface="Raleway SemiBold"/>
                <a:cs typeface="Raleway Regular"/>
              </a:rPr>
              <a:t>CRITERIOS GENERALES/ Determinación de AF PbR 2020</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4091825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58981"/>
          </a:xfrm>
          <a:prstGeom prst="rect">
            <a:avLst/>
          </a:prstGeom>
        </p:spPr>
      </p:pic>
      <p:sp>
        <p:nvSpPr>
          <p:cNvPr id="17" name="Rectángulo 16">
            <a:extLst>
              <a:ext uri="{FF2B5EF4-FFF2-40B4-BE49-F238E27FC236}">
                <a16:creationId xmlns:a16="http://schemas.microsoft.com/office/drawing/2014/main" id="{7C038503-D9D3-4E02-AB04-5BB32AAB0AED}"/>
              </a:ext>
            </a:extLst>
          </p:cNvPr>
          <p:cNvSpPr/>
          <p:nvPr/>
        </p:nvSpPr>
        <p:spPr>
          <a:xfrm>
            <a:off x="192024" y="858981"/>
            <a:ext cx="8659368" cy="5663089"/>
          </a:xfrm>
          <a:prstGeom prst="rect">
            <a:avLst/>
          </a:prstGeom>
        </p:spPr>
        <p:txBody>
          <a:bodyPr wrap="square">
            <a:spAutoFit/>
          </a:bodyPr>
          <a:lstStyle/>
          <a:p>
            <a:pPr algn="just"/>
            <a:r>
              <a:rPr lang="es-ES" sz="2000" b="1" dirty="0">
                <a:solidFill>
                  <a:srgbClr val="005A9E"/>
                </a:solidFill>
              </a:rPr>
              <a:t>Principales conceptos de gastos en relación al Área Funcional PbR 2020: </a:t>
            </a:r>
          </a:p>
          <a:p>
            <a:pPr algn="just"/>
            <a:endParaRPr lang="es-ES" dirty="0"/>
          </a:p>
          <a:p>
            <a:pPr marL="285750" indent="-285750" algn="just">
              <a:buFont typeface="Arial" panose="020B0604020202020204" pitchFamily="34" charset="0"/>
              <a:buChar char="•"/>
            </a:pPr>
            <a:r>
              <a:rPr lang="es-ES" dirty="0"/>
              <a:t>Prendas de seguridad para personal para prevención de riesgos laborales, botiquines para el  personal, capacitación de personal administrativo, entre otras: </a:t>
            </a:r>
            <a:r>
              <a:rPr lang="es-ES" b="1" dirty="0">
                <a:solidFill>
                  <a:srgbClr val="005A9E"/>
                </a:solidFill>
              </a:rPr>
              <a:t>AF </a:t>
            </a:r>
            <a:r>
              <a:rPr lang="es-ES" b="1" i="1" dirty="0">
                <a:solidFill>
                  <a:srgbClr val="005A9E"/>
                </a:solidFill>
              </a:rPr>
              <a:t>256-M00103-G1136.</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Adquisición de mobiliario y/o equipo para personal administrativo, adquisición de pilas para equipos, pago de garrafones de agua, galletas, café, agua embotellada, azúcar, etc., para uso en el área administrativa, entre otras: </a:t>
            </a:r>
            <a:r>
              <a:rPr lang="es-ES" b="1" dirty="0">
                <a:solidFill>
                  <a:srgbClr val="005A9E"/>
                </a:solidFill>
              </a:rPr>
              <a:t>AF </a:t>
            </a:r>
            <a:r>
              <a:rPr lang="es-ES" b="1" i="1" dirty="0">
                <a:solidFill>
                  <a:srgbClr val="005A9E"/>
                </a:solidFill>
              </a:rPr>
              <a:t>256-M00104-G1136.</a:t>
            </a:r>
          </a:p>
          <a:p>
            <a:pPr marL="285750" indent="-285750" algn="just">
              <a:buFont typeface="Arial" panose="020B0604020202020204" pitchFamily="34" charset="0"/>
              <a:buChar char="•"/>
            </a:pPr>
            <a:endParaRPr lang="es-ES" b="1" i="1" dirty="0">
              <a:solidFill>
                <a:srgbClr val="0070C0"/>
              </a:solidFill>
            </a:endParaRPr>
          </a:p>
          <a:p>
            <a:pPr marL="285750" indent="-285750" algn="just">
              <a:buFont typeface="Arial" panose="020B0604020202020204" pitchFamily="34" charset="0"/>
              <a:buChar char="•"/>
            </a:pPr>
            <a:r>
              <a:rPr lang="es-ES" dirty="0"/>
              <a:t>Software administrativo: </a:t>
            </a:r>
            <a:r>
              <a:rPr lang="es-ES" b="1" dirty="0">
                <a:solidFill>
                  <a:srgbClr val="005A9E"/>
                </a:solidFill>
              </a:rPr>
              <a:t>AF </a:t>
            </a:r>
            <a:r>
              <a:rPr lang="es-ES" b="1" i="1" dirty="0">
                <a:solidFill>
                  <a:srgbClr val="005A9E"/>
                </a:solidFill>
              </a:rPr>
              <a:t>256-M00105-G1136.</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Refacciones y accesorios menores de equipo de transporte, Mantenimiento y conservación de vehículos, Seguro y/o verificaciones de equipo de transporte, Pensión de vehículos, Combustible exclusivo para mensajería de las entidades, entre otras: </a:t>
            </a:r>
            <a:r>
              <a:rPr lang="es-ES" b="1" dirty="0">
                <a:solidFill>
                  <a:srgbClr val="005A9E"/>
                </a:solidFill>
              </a:rPr>
              <a:t>AF </a:t>
            </a:r>
            <a:r>
              <a:rPr lang="es-ES" b="1" i="1" dirty="0">
                <a:solidFill>
                  <a:srgbClr val="005A9E"/>
                </a:solidFill>
              </a:rPr>
              <a:t>256-M00107-G1136.</a:t>
            </a:r>
          </a:p>
          <a:p>
            <a:pPr marL="285750" indent="-285750" algn="just">
              <a:buFont typeface="Arial" panose="020B0604020202020204" pitchFamily="34" charset="0"/>
              <a:buChar char="•"/>
            </a:pPr>
            <a:endParaRPr lang="es-ES" b="1" i="1" dirty="0">
              <a:solidFill>
                <a:srgbClr val="005A9E"/>
              </a:solidFill>
            </a:endParaRPr>
          </a:p>
          <a:p>
            <a:pPr marL="285750" indent="-285750" algn="just">
              <a:buFont typeface="Arial" panose="020B0604020202020204" pitchFamily="34" charset="0"/>
              <a:buChar char="•"/>
            </a:pPr>
            <a:r>
              <a:rPr lang="es-ES" dirty="0"/>
              <a:t>Adquisición y/o recarga de extintores, cámaras de vigilancia, contratación de servicio externo de seguridad, seguros de bienes patrimoniales, entre otras: </a:t>
            </a:r>
            <a:r>
              <a:rPr lang="es-ES" b="1" dirty="0">
                <a:solidFill>
                  <a:srgbClr val="005A9E"/>
                </a:solidFill>
              </a:rPr>
              <a:t>AF </a:t>
            </a:r>
            <a:r>
              <a:rPr lang="es-ES" b="1" i="1" dirty="0">
                <a:solidFill>
                  <a:srgbClr val="005A9E"/>
                </a:solidFill>
              </a:rPr>
              <a:t>256-M00108-G1136.</a:t>
            </a:r>
          </a:p>
        </p:txBody>
      </p:sp>
      <p:sp>
        <p:nvSpPr>
          <p:cNvPr id="6" name="Rectángulo 5">
            <a:extLst>
              <a:ext uri="{FF2B5EF4-FFF2-40B4-BE49-F238E27FC236}">
                <a16:creationId xmlns:a16="http://schemas.microsoft.com/office/drawing/2014/main" id="{7384D6FB-506B-4123-9099-49C07B1A13D5}"/>
              </a:ext>
            </a:extLst>
          </p:cNvPr>
          <p:cNvSpPr/>
          <p:nvPr/>
        </p:nvSpPr>
        <p:spPr>
          <a:xfrm>
            <a:off x="192024" y="222276"/>
            <a:ext cx="6995160" cy="369332"/>
          </a:xfrm>
          <a:prstGeom prst="rect">
            <a:avLst/>
          </a:prstGeom>
        </p:spPr>
        <p:txBody>
          <a:bodyPr wrap="square">
            <a:spAutoFit/>
          </a:bodyPr>
          <a:lstStyle/>
          <a:p>
            <a:r>
              <a:rPr lang="es-ES" dirty="0">
                <a:solidFill>
                  <a:srgbClr val="FFFFFF"/>
                </a:solidFill>
                <a:latin typeface="Raleway SemiBold"/>
                <a:cs typeface="Raleway Regular"/>
              </a:rPr>
              <a:t>CRITERIOS GENERALES/ Determinación de AF PbR 2020</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2519673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7C038503-D9D3-4E02-AB04-5BB32AAB0AED}"/>
              </a:ext>
            </a:extLst>
          </p:cNvPr>
          <p:cNvSpPr/>
          <p:nvPr/>
        </p:nvSpPr>
        <p:spPr>
          <a:xfrm>
            <a:off x="383730" y="889017"/>
            <a:ext cx="8553006" cy="5755422"/>
          </a:xfrm>
          <a:prstGeom prst="rect">
            <a:avLst/>
          </a:prstGeom>
        </p:spPr>
        <p:txBody>
          <a:bodyPr wrap="square">
            <a:spAutoFit/>
          </a:bodyPr>
          <a:lstStyle/>
          <a:p>
            <a:pPr algn="just"/>
            <a:r>
              <a:rPr lang="es-ES" sz="2000" b="1" dirty="0">
                <a:solidFill>
                  <a:srgbClr val="005A9E"/>
                </a:solidFill>
              </a:rPr>
              <a:t>Principales conceptos de gastos en relación al Área Funcional: </a:t>
            </a:r>
          </a:p>
          <a:p>
            <a:pPr algn="just"/>
            <a:endParaRPr lang="es-ES" sz="1400" b="1" dirty="0">
              <a:solidFill>
                <a:srgbClr val="0070C0"/>
              </a:solidFill>
            </a:endParaRPr>
          </a:p>
          <a:p>
            <a:pPr marL="285750" indent="-285750" algn="just">
              <a:buFont typeface="Arial" panose="020B0604020202020204" pitchFamily="34" charset="0"/>
              <a:buChar char="•"/>
            </a:pPr>
            <a:r>
              <a:rPr lang="es-ES" dirty="0"/>
              <a:t>Gastos de viáticos de los Titulares de las Entidades: </a:t>
            </a:r>
            <a:r>
              <a:rPr lang="es-ES" b="1" dirty="0">
                <a:solidFill>
                  <a:srgbClr val="005A9E"/>
                </a:solidFill>
              </a:rPr>
              <a:t>AF </a:t>
            </a:r>
            <a:r>
              <a:rPr lang="es-ES" b="1" i="1" dirty="0">
                <a:solidFill>
                  <a:srgbClr val="005A9E"/>
                </a:solidFill>
              </a:rPr>
              <a:t>256-M00110-G2065.</a:t>
            </a:r>
          </a:p>
          <a:p>
            <a:pPr marL="285750" indent="-285750" algn="just">
              <a:buFont typeface="Arial" panose="020B0604020202020204" pitchFamily="34" charset="0"/>
              <a:buChar char="•"/>
            </a:pPr>
            <a:endParaRPr lang="es-ES" sz="1400" i="1" dirty="0"/>
          </a:p>
          <a:p>
            <a:pPr marL="285750" indent="-285750" algn="just">
              <a:buFont typeface="Arial" panose="020B0604020202020204" pitchFamily="34" charset="0"/>
              <a:buChar char="•"/>
            </a:pPr>
            <a:r>
              <a:rPr lang="es-ES" dirty="0"/>
              <a:t>Control de Residuos peligrosos: </a:t>
            </a:r>
            <a:r>
              <a:rPr lang="es-ES" b="1" dirty="0">
                <a:solidFill>
                  <a:srgbClr val="005A9E"/>
                </a:solidFill>
              </a:rPr>
              <a:t>AF </a:t>
            </a:r>
            <a:r>
              <a:rPr lang="es-ES" b="1" i="1" dirty="0">
                <a:solidFill>
                  <a:srgbClr val="005A9E"/>
                </a:solidFill>
              </a:rPr>
              <a:t>256-R00102-</a:t>
            </a:r>
            <a:r>
              <a:rPr lang="es-ES" b="1" dirty="0">
                <a:solidFill>
                  <a:schemeClr val="accent6">
                    <a:lumMod val="75000"/>
                  </a:schemeClr>
                </a:solidFill>
              </a:rPr>
              <a:t> GR001</a:t>
            </a:r>
            <a:r>
              <a:rPr lang="es-ES" b="1" i="1" dirty="0">
                <a:solidFill>
                  <a:srgbClr val="005A9E"/>
                </a:solidFill>
              </a:rPr>
              <a:t>.</a:t>
            </a:r>
          </a:p>
          <a:p>
            <a:pPr marL="285750" indent="-285750" algn="just">
              <a:buFont typeface="Arial" panose="020B0604020202020204" pitchFamily="34" charset="0"/>
              <a:buChar char="•"/>
            </a:pPr>
            <a:endParaRPr lang="es-ES" sz="1400" b="1" i="1" dirty="0">
              <a:solidFill>
                <a:srgbClr val="0070C0"/>
              </a:solidFill>
            </a:endParaRPr>
          </a:p>
          <a:p>
            <a:pPr marL="285750" indent="-285750" algn="just">
              <a:buFont typeface="Arial" panose="020B0604020202020204" pitchFamily="34" charset="0"/>
              <a:buChar char="•"/>
            </a:pPr>
            <a:r>
              <a:rPr lang="es-ES" b="1" dirty="0">
                <a:solidFill>
                  <a:srgbClr val="005A9E"/>
                </a:solidFill>
              </a:rPr>
              <a:t>PARTIDAS INDIRECTAS PARA PbR 2020, Área funcional sustantiva de cada </a:t>
            </a:r>
            <a:r>
              <a:rPr lang="es-ES" b="1" dirty="0" err="1">
                <a:solidFill>
                  <a:srgbClr val="005A9E"/>
                </a:solidFill>
              </a:rPr>
              <a:t>CeGe</a:t>
            </a:r>
            <a:r>
              <a:rPr lang="es-ES" b="1" dirty="0">
                <a:solidFill>
                  <a:srgbClr val="005A9E"/>
                </a:solidFill>
              </a:rPr>
              <a:t>:</a:t>
            </a:r>
            <a:r>
              <a:rPr lang="es-ES" dirty="0"/>
              <a:t> </a:t>
            </a:r>
          </a:p>
          <a:p>
            <a:pPr marL="742950" lvl="1" indent="-285750" algn="just">
              <a:buFont typeface="Arial" panose="020B0604020202020204" pitchFamily="34" charset="0"/>
              <a:buChar char="•"/>
            </a:pPr>
            <a:r>
              <a:rPr lang="es-ES" b="1" dirty="0"/>
              <a:t>2111</a:t>
            </a:r>
            <a:r>
              <a:rPr lang="es-ES" dirty="0"/>
              <a:t> Materiales y útiles  de oficina.</a:t>
            </a:r>
          </a:p>
          <a:p>
            <a:pPr marL="742950" lvl="1" indent="-285750" algn="just">
              <a:buFont typeface="Arial" panose="020B0604020202020204" pitchFamily="34" charset="0"/>
              <a:buChar char="•"/>
            </a:pPr>
            <a:r>
              <a:rPr lang="es-ES" b="1" dirty="0"/>
              <a:t>2141</a:t>
            </a:r>
            <a:r>
              <a:rPr lang="es-ES" dirty="0"/>
              <a:t> Materiales y útiles de tecnologías de la información.</a:t>
            </a:r>
          </a:p>
          <a:p>
            <a:pPr marL="742950" lvl="1" indent="-285750" algn="just">
              <a:buFont typeface="Arial" panose="020B0604020202020204" pitchFamily="34" charset="0"/>
              <a:buChar char="•"/>
            </a:pPr>
            <a:r>
              <a:rPr lang="es-ES" b="1" dirty="0"/>
              <a:t>2231</a:t>
            </a:r>
            <a:r>
              <a:rPr lang="es-ES" dirty="0"/>
              <a:t> Utensilios para el servicio de alimentación.</a:t>
            </a:r>
          </a:p>
          <a:p>
            <a:pPr marL="742950" lvl="1" indent="-285750" algn="just">
              <a:buFont typeface="Arial" panose="020B0604020202020204" pitchFamily="34" charset="0"/>
              <a:buChar char="•"/>
            </a:pPr>
            <a:r>
              <a:rPr lang="es-ES" b="1" dirty="0"/>
              <a:t>3111</a:t>
            </a:r>
            <a:r>
              <a:rPr lang="es-ES" dirty="0"/>
              <a:t> Servicio de Energía Eléctrica.</a:t>
            </a:r>
          </a:p>
          <a:p>
            <a:pPr marL="742950" lvl="1" indent="-285750" algn="just">
              <a:buFont typeface="Arial" panose="020B0604020202020204" pitchFamily="34" charset="0"/>
              <a:buChar char="•"/>
            </a:pPr>
            <a:r>
              <a:rPr lang="es-ES" b="1" dirty="0"/>
              <a:t>3131</a:t>
            </a:r>
            <a:r>
              <a:rPr lang="es-ES" dirty="0"/>
              <a:t> Servicio de Agua.</a:t>
            </a:r>
          </a:p>
          <a:p>
            <a:pPr marL="742950" lvl="1" indent="-285750" algn="just">
              <a:buFont typeface="Arial" panose="020B0604020202020204" pitchFamily="34" charset="0"/>
              <a:buChar char="•"/>
            </a:pPr>
            <a:r>
              <a:rPr lang="es-ES" b="1" dirty="0"/>
              <a:t>3141</a:t>
            </a:r>
            <a:r>
              <a:rPr lang="es-ES" dirty="0"/>
              <a:t> Servicio de Telefonía Tradicional.</a:t>
            </a:r>
          </a:p>
          <a:p>
            <a:pPr marL="742950" lvl="1" indent="-285750" algn="just">
              <a:buFont typeface="Arial" panose="020B0604020202020204" pitchFamily="34" charset="0"/>
              <a:buChar char="•"/>
            </a:pPr>
            <a:r>
              <a:rPr lang="es-ES" b="1" dirty="0"/>
              <a:t>3151</a:t>
            </a:r>
            <a:r>
              <a:rPr lang="es-ES" dirty="0"/>
              <a:t> Servicio de Telefonía Celular.</a:t>
            </a:r>
          </a:p>
          <a:p>
            <a:pPr marL="742950" lvl="1" indent="-285750" algn="just">
              <a:buFont typeface="Arial" panose="020B0604020202020204" pitchFamily="34" charset="0"/>
              <a:buChar char="•"/>
            </a:pPr>
            <a:r>
              <a:rPr lang="es-ES" dirty="0"/>
              <a:t>3171 Servicios de acceso a internet.</a:t>
            </a:r>
          </a:p>
          <a:p>
            <a:pPr marL="742950" lvl="1" indent="-285750" algn="just">
              <a:buFont typeface="Arial" panose="020B0604020202020204" pitchFamily="34" charset="0"/>
              <a:buChar char="•"/>
            </a:pPr>
            <a:r>
              <a:rPr lang="es-ES" b="1" dirty="0"/>
              <a:t>3181</a:t>
            </a:r>
            <a:r>
              <a:rPr lang="es-ES" dirty="0"/>
              <a:t> Servicio postal.</a:t>
            </a:r>
          </a:p>
          <a:p>
            <a:pPr marL="742950" lvl="1" indent="-285750" algn="just">
              <a:buFont typeface="Arial" panose="020B0604020202020204" pitchFamily="34" charset="0"/>
              <a:buChar char="•"/>
            </a:pPr>
            <a:r>
              <a:rPr lang="es-ES" b="1" dirty="0"/>
              <a:t>3221 </a:t>
            </a:r>
            <a:r>
              <a:rPr lang="es-ES" dirty="0"/>
              <a:t>Arrendamiento de edificios y locales.</a:t>
            </a:r>
          </a:p>
          <a:p>
            <a:pPr marL="742950" lvl="1" indent="-285750" algn="just">
              <a:buFont typeface="Arial" panose="020B0604020202020204" pitchFamily="34" charset="0"/>
              <a:buChar char="•"/>
            </a:pPr>
            <a:r>
              <a:rPr lang="es-ES" b="1" dirty="0"/>
              <a:t>3363</a:t>
            </a:r>
            <a:r>
              <a:rPr lang="es-ES" dirty="0"/>
              <a:t> Servicio de Fotocopiado</a:t>
            </a:r>
            <a:r>
              <a:rPr lang="es-ES" b="1" i="1" dirty="0">
                <a:solidFill>
                  <a:srgbClr val="005A9E"/>
                </a:solidFill>
              </a:rPr>
              <a:t>.</a:t>
            </a:r>
          </a:p>
          <a:p>
            <a:pPr algn="just"/>
            <a:endParaRPr lang="es-ES" b="1" i="1" dirty="0">
              <a:solidFill>
                <a:srgbClr val="FF0000"/>
              </a:solidFill>
            </a:endParaRPr>
          </a:p>
          <a:p>
            <a:pPr algn="just"/>
            <a:r>
              <a:rPr lang="es-ES" b="1" i="1" dirty="0">
                <a:solidFill>
                  <a:srgbClr val="FF0000"/>
                </a:solidFill>
              </a:rPr>
              <a:t>Nota: Estos criterios no son aplicables para capítulo 1000, en ese caso consultar con la Dirección de Recursos Humanos.</a:t>
            </a:r>
            <a:endParaRPr lang="es-ES" i="1" dirty="0"/>
          </a:p>
        </p:txBody>
      </p:sp>
      <p:sp>
        <p:nvSpPr>
          <p:cNvPr id="6" name="Rectángulo 5">
            <a:extLst>
              <a:ext uri="{FF2B5EF4-FFF2-40B4-BE49-F238E27FC236}">
                <a16:creationId xmlns:a16="http://schemas.microsoft.com/office/drawing/2014/main" id="{3DF9AAF7-0E9F-4614-872F-73E09BF666B4}"/>
              </a:ext>
            </a:extLst>
          </p:cNvPr>
          <p:cNvSpPr/>
          <p:nvPr/>
        </p:nvSpPr>
        <p:spPr>
          <a:xfrm>
            <a:off x="164591" y="222276"/>
            <a:ext cx="6614161" cy="369332"/>
          </a:xfrm>
          <a:prstGeom prst="rect">
            <a:avLst/>
          </a:prstGeom>
        </p:spPr>
        <p:txBody>
          <a:bodyPr wrap="square">
            <a:spAutoFit/>
          </a:bodyPr>
          <a:lstStyle/>
          <a:p>
            <a:r>
              <a:rPr lang="es-ES" dirty="0">
                <a:solidFill>
                  <a:srgbClr val="FFFFFF"/>
                </a:solidFill>
                <a:latin typeface="Raleway SemiBold"/>
                <a:cs typeface="Raleway Regular"/>
              </a:rPr>
              <a:t>CRITERIOS GENERALES/ Determinación de AF PbR 2020</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2943847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10">
            <a:extLst>
              <a:ext uri="{FF2B5EF4-FFF2-40B4-BE49-F238E27FC236}">
                <a16:creationId xmlns:a16="http://schemas.microsoft.com/office/drawing/2014/main" id="{A4B3E1A4-0FE8-4AB4-9747-BCAEFF62DE70}"/>
              </a:ext>
            </a:extLst>
          </p:cNvPr>
          <p:cNvGraphicFramePr>
            <a:graphicFrameLocks noGrp="1"/>
          </p:cNvGraphicFramePr>
          <p:nvPr>
            <p:ph idx="1"/>
            <p:extLst>
              <p:ext uri="{D42A27DB-BD31-4B8C-83A1-F6EECF244321}">
                <p14:modId xmlns:p14="http://schemas.microsoft.com/office/powerpoint/2010/main" val="2327144193"/>
              </p:ext>
            </p:extLst>
          </p:nvPr>
        </p:nvGraphicFramePr>
        <p:xfrm>
          <a:off x="458242" y="1354455"/>
          <a:ext cx="8227515" cy="4149090"/>
        </p:xfrm>
        <a:graphic>
          <a:graphicData uri="http://schemas.openxmlformats.org/drawingml/2006/table">
            <a:tbl>
              <a:tblPr firstRow="1">
                <a:tableStyleId>{5C22544A-7EE6-4342-B048-85BDC9FD1C3A}</a:tableStyleId>
              </a:tblPr>
              <a:tblGrid>
                <a:gridCol w="2090451">
                  <a:extLst>
                    <a:ext uri="{9D8B030D-6E8A-4147-A177-3AD203B41FA5}">
                      <a16:colId xmlns:a16="http://schemas.microsoft.com/office/drawing/2014/main" val="3552164063"/>
                    </a:ext>
                  </a:extLst>
                </a:gridCol>
                <a:gridCol w="646112">
                  <a:extLst>
                    <a:ext uri="{9D8B030D-6E8A-4147-A177-3AD203B41FA5}">
                      <a16:colId xmlns:a16="http://schemas.microsoft.com/office/drawing/2014/main" val="1516443685"/>
                    </a:ext>
                  </a:extLst>
                </a:gridCol>
                <a:gridCol w="950205">
                  <a:extLst>
                    <a:ext uri="{9D8B030D-6E8A-4147-A177-3AD203B41FA5}">
                      <a16:colId xmlns:a16="http://schemas.microsoft.com/office/drawing/2014/main" val="3190326584"/>
                    </a:ext>
                  </a:extLst>
                </a:gridCol>
                <a:gridCol w="514350">
                  <a:extLst>
                    <a:ext uri="{9D8B030D-6E8A-4147-A177-3AD203B41FA5}">
                      <a16:colId xmlns:a16="http://schemas.microsoft.com/office/drawing/2014/main" val="949732721"/>
                    </a:ext>
                  </a:extLst>
                </a:gridCol>
                <a:gridCol w="424797">
                  <a:extLst>
                    <a:ext uri="{9D8B030D-6E8A-4147-A177-3AD203B41FA5}">
                      <a16:colId xmlns:a16="http://schemas.microsoft.com/office/drawing/2014/main" val="2689020247"/>
                    </a:ext>
                  </a:extLst>
                </a:gridCol>
                <a:gridCol w="458334">
                  <a:extLst>
                    <a:ext uri="{9D8B030D-6E8A-4147-A177-3AD203B41FA5}">
                      <a16:colId xmlns:a16="http://schemas.microsoft.com/office/drawing/2014/main" val="3150712891"/>
                    </a:ext>
                  </a:extLst>
                </a:gridCol>
                <a:gridCol w="720598">
                  <a:extLst>
                    <a:ext uri="{9D8B030D-6E8A-4147-A177-3AD203B41FA5}">
                      <a16:colId xmlns:a16="http://schemas.microsoft.com/office/drawing/2014/main" val="4135548131"/>
                    </a:ext>
                  </a:extLst>
                </a:gridCol>
                <a:gridCol w="511434">
                  <a:extLst>
                    <a:ext uri="{9D8B030D-6E8A-4147-A177-3AD203B41FA5}">
                      <a16:colId xmlns:a16="http://schemas.microsoft.com/office/drawing/2014/main" val="1639307652"/>
                    </a:ext>
                  </a:extLst>
                </a:gridCol>
                <a:gridCol w="782522">
                  <a:extLst>
                    <a:ext uri="{9D8B030D-6E8A-4147-A177-3AD203B41FA5}">
                      <a16:colId xmlns:a16="http://schemas.microsoft.com/office/drawing/2014/main" val="979521401"/>
                    </a:ext>
                  </a:extLst>
                </a:gridCol>
                <a:gridCol w="1128712">
                  <a:extLst>
                    <a:ext uri="{9D8B030D-6E8A-4147-A177-3AD203B41FA5}">
                      <a16:colId xmlns:a16="http://schemas.microsoft.com/office/drawing/2014/main" val="272366490"/>
                    </a:ext>
                  </a:extLst>
                </a:gridCol>
              </a:tblGrid>
              <a:tr h="190500">
                <a:tc rowSpan="2">
                  <a:txBody>
                    <a:bodyPr/>
                    <a:lstStyle/>
                    <a:p>
                      <a:pPr algn="ctr" fontAlgn="ctr"/>
                      <a:r>
                        <a:rPr lang="es-MX" sz="1400" u="none" strike="noStrike">
                          <a:effectLst/>
                        </a:rPr>
                        <a:t>Supuestos</a:t>
                      </a:r>
                      <a:endParaRPr lang="es-MX" sz="14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s-MX" sz="1400" u="none" strike="noStrike">
                          <a:effectLst/>
                        </a:rPr>
                        <a:t>Campus</a:t>
                      </a:r>
                      <a:endParaRPr lang="es-MX" sz="14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s-MX" sz="1400" u="none" strike="noStrike">
                          <a:effectLst/>
                        </a:rPr>
                        <a:t>Fondo</a:t>
                      </a:r>
                      <a:endParaRPr lang="es-MX" sz="14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s-MX" sz="1400" u="none" strike="noStrike">
                          <a:effectLst/>
                        </a:rPr>
                        <a:t>CeGes</a:t>
                      </a:r>
                      <a:endParaRPr lang="es-MX" sz="14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s-MX" sz="1400" u="none" strike="noStrike">
                          <a:effectLst/>
                        </a:rPr>
                        <a:t>PosPre</a:t>
                      </a:r>
                      <a:endParaRPr lang="es-MX" sz="1400" b="1" i="0" u="none" strike="noStrike">
                        <a:solidFill>
                          <a:srgbClr val="000000"/>
                        </a:solidFill>
                        <a:effectLst/>
                        <a:latin typeface="Calibri" panose="020F0502020204030204" pitchFamily="34" charset="0"/>
                      </a:endParaRPr>
                    </a:p>
                  </a:txBody>
                  <a:tcPr marL="9525" marR="9525" marT="9525" marB="0" anchor="ctr"/>
                </a:tc>
                <a:tc gridSpan="3">
                  <a:txBody>
                    <a:bodyPr/>
                    <a:lstStyle/>
                    <a:p>
                      <a:pPr algn="ctr" fontAlgn="ctr"/>
                      <a:r>
                        <a:rPr lang="es-MX" sz="1400" u="none" strike="noStrike">
                          <a:effectLst/>
                        </a:rPr>
                        <a:t>Área Funcional</a:t>
                      </a:r>
                      <a:endParaRPr lang="es-MX"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MX"/>
                    </a:p>
                  </a:txBody>
                  <a:tcPr/>
                </a:tc>
                <a:tc hMerge="1">
                  <a:txBody>
                    <a:bodyPr/>
                    <a:lstStyle/>
                    <a:p>
                      <a:endParaRPr lang="es-MX"/>
                    </a:p>
                  </a:txBody>
                  <a:tcPr/>
                </a:tc>
                <a:tc gridSpan="2">
                  <a:txBody>
                    <a:bodyPr/>
                    <a:lstStyle/>
                    <a:p>
                      <a:pPr algn="ctr" fontAlgn="ctr"/>
                      <a:r>
                        <a:rPr lang="es-MX" sz="1400" u="none" strike="noStrike">
                          <a:effectLst/>
                        </a:rPr>
                        <a:t>E.PEP</a:t>
                      </a:r>
                      <a:endParaRPr lang="es-MX"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MX"/>
                    </a:p>
                  </a:txBody>
                  <a:tcPr/>
                </a:tc>
                <a:extLst>
                  <a:ext uri="{0D108BD9-81ED-4DB2-BD59-A6C34878D82A}">
                    <a16:rowId xmlns:a16="http://schemas.microsoft.com/office/drawing/2014/main" val="193593966"/>
                  </a:ext>
                </a:extLst>
              </a:tr>
              <a:tr h="33337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1400" u="none" strike="noStrike" dirty="0">
                          <a:effectLst/>
                        </a:rPr>
                        <a:t>1er nivel</a:t>
                      </a:r>
                      <a:endParaRPr lang="es-MX" sz="1400" b="1" i="0" u="none" strike="noStrike" dirty="0">
                        <a:solidFill>
                          <a:srgbClr val="000000"/>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ctr" fontAlgn="ctr"/>
                      <a:r>
                        <a:rPr lang="es-MX" sz="1400" u="none" strike="noStrike" dirty="0">
                          <a:effectLst/>
                        </a:rPr>
                        <a:t>2do nivel</a:t>
                      </a:r>
                      <a:endParaRPr lang="es-MX" sz="1400" b="1" i="0" u="none" strike="noStrike" dirty="0">
                        <a:solidFill>
                          <a:srgbClr val="000000"/>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ctr" fontAlgn="ctr"/>
                      <a:r>
                        <a:rPr lang="es-MX" sz="1400" u="none" strike="noStrike" dirty="0">
                          <a:effectLst/>
                        </a:rPr>
                        <a:t>3er nivel</a:t>
                      </a:r>
                      <a:endParaRPr lang="es-MX" sz="1400" b="1" i="0" u="none" strike="noStrike" dirty="0">
                        <a:solidFill>
                          <a:srgbClr val="000000"/>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ctr" fontAlgn="ctr"/>
                      <a:r>
                        <a:rPr lang="es-MX" sz="1400" u="none" strike="noStrike" dirty="0">
                          <a:effectLst/>
                        </a:rPr>
                        <a:t>Año</a:t>
                      </a:r>
                      <a:endParaRPr lang="es-MX" sz="1400" b="1" i="0" u="none" strike="noStrike" dirty="0">
                        <a:solidFill>
                          <a:srgbClr val="000000"/>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ctr" fontAlgn="ctr"/>
                      <a:r>
                        <a:rPr lang="es-MX" sz="1400" u="none" strike="noStrike" dirty="0">
                          <a:effectLst/>
                        </a:rPr>
                        <a:t>Programa</a:t>
                      </a:r>
                      <a:endParaRPr lang="es-MX" sz="1400" b="1" i="0" u="none" strike="noStrike" dirty="0">
                        <a:solidFill>
                          <a:srgbClr val="000000"/>
                        </a:solidFill>
                        <a:effectLst/>
                        <a:latin typeface="Calibri" panose="020F0502020204030204" pitchFamily="34" charset="0"/>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3272777415"/>
                  </a:ext>
                </a:extLst>
              </a:tr>
              <a:tr h="438150">
                <a:tc rowSpan="2">
                  <a:txBody>
                    <a:bodyPr/>
                    <a:lstStyle/>
                    <a:p>
                      <a:pPr algn="l" fontAlgn="ctr"/>
                      <a:r>
                        <a:rPr lang="es-MX" sz="1400" u="none" strike="noStrike">
                          <a:effectLst/>
                        </a:rPr>
                        <a:t>PTP que imparten cátedra en PE de NMS y Licenciatura, cursos de verano e invierno.</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a:effectLst/>
                        </a:rPr>
                        <a:t>NMS</a:t>
                      </a:r>
                      <a:endParaRPr lang="es-MX" sz="1400" b="0"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s-MX" sz="1400" u="none" strike="noStrike">
                          <a:effectLst/>
                        </a:rPr>
                        <a:t>Diferente a subsidio</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s-MX" sz="1400" u="none" strike="noStrike">
                          <a:effectLst/>
                        </a:rPr>
                        <a:t>1211, 1212</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252</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E06602</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P2853</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P####.###.###</a:t>
                      </a:r>
                      <a:endParaRPr lang="es-MX"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8184949"/>
                  </a:ext>
                </a:extLst>
              </a:tr>
              <a:tr h="190500">
                <a:tc vMerge="1">
                  <a:txBody>
                    <a:bodyPr/>
                    <a:lstStyle/>
                    <a:p>
                      <a:endParaRPr lang="es-MX"/>
                    </a:p>
                  </a:txBody>
                  <a:tcPr/>
                </a:tc>
                <a:tc>
                  <a:txBody>
                    <a:bodyPr/>
                    <a:lstStyle/>
                    <a:p>
                      <a:pPr algn="l" fontAlgn="ctr"/>
                      <a:r>
                        <a:rPr lang="es-MX" sz="1400" u="none" strike="noStrike">
                          <a:effectLst/>
                        </a:rPr>
                        <a:t>NS</a:t>
                      </a:r>
                      <a:endParaRPr lang="es-MX" sz="14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s-MX"/>
                    </a:p>
                  </a:txBody>
                  <a:tcP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s-MX"/>
                    </a:p>
                  </a:txBody>
                  <a:tcPr/>
                </a:tc>
                <a:tc>
                  <a:txBody>
                    <a:bodyPr/>
                    <a:lstStyle/>
                    <a:p>
                      <a:pPr algn="ctr" fontAlgn="ctr"/>
                      <a:r>
                        <a:rPr lang="es-MX" sz="1400" u="none" strike="noStrike">
                          <a:effectLst/>
                        </a:rPr>
                        <a:t>253</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E06602</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P2853</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P####.###.###</a:t>
                      </a:r>
                      <a:endParaRPr lang="es-MX"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68256518"/>
                  </a:ext>
                </a:extLst>
              </a:tr>
              <a:tr h="190500">
                <a:tc rowSpan="3">
                  <a:txBody>
                    <a:bodyPr/>
                    <a:lstStyle/>
                    <a:p>
                      <a:pPr algn="l" fontAlgn="ctr"/>
                      <a:r>
                        <a:rPr lang="es-MX" sz="1400" u="none" strike="noStrike">
                          <a:effectLst/>
                        </a:rPr>
                        <a:t>PTP que imparten cursos de extensión</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a:effectLst/>
                        </a:rPr>
                        <a:t>NMS</a:t>
                      </a:r>
                      <a:endParaRPr lang="es-MX" sz="1400" b="0" i="0" u="none" strike="noStrike">
                        <a:solidFill>
                          <a:srgbClr val="000000"/>
                        </a:solidFill>
                        <a:effectLst/>
                        <a:latin typeface="Calibri" panose="020F0502020204030204" pitchFamily="34" charset="0"/>
                      </a:endParaRPr>
                    </a:p>
                  </a:txBody>
                  <a:tcPr marL="9525" marR="9525" marT="9525" marB="0" anchor="ctr"/>
                </a:tc>
                <a:tc rowSpan="3">
                  <a:txBody>
                    <a:bodyPr/>
                    <a:lstStyle/>
                    <a:p>
                      <a:pPr algn="ctr" fontAlgn="ctr"/>
                      <a:r>
                        <a:rPr lang="es-MX" sz="1400" u="none" strike="noStrike">
                          <a:effectLst/>
                        </a:rPr>
                        <a:t>Diferente a subsidio</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rowSpan="3">
                  <a:txBody>
                    <a:bodyPr/>
                    <a:lstStyle/>
                    <a:p>
                      <a:pPr algn="ctr" fontAlgn="ctr"/>
                      <a:r>
                        <a:rPr lang="es-MX" sz="1400" u="none" strike="noStrike">
                          <a:effectLst/>
                        </a:rPr>
                        <a:t>1211, 1212</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256</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E03505</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P2863</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P####.###.###</a:t>
                      </a:r>
                      <a:endParaRPr lang="es-MX"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6245537"/>
                  </a:ext>
                </a:extLst>
              </a:tr>
              <a:tr h="190500">
                <a:tc vMerge="1">
                  <a:txBody>
                    <a:bodyPr/>
                    <a:lstStyle/>
                    <a:p>
                      <a:endParaRPr lang="es-MX"/>
                    </a:p>
                  </a:txBody>
                  <a:tcPr/>
                </a:tc>
                <a:tc>
                  <a:txBody>
                    <a:bodyPr/>
                    <a:lstStyle/>
                    <a:p>
                      <a:pPr algn="l" fontAlgn="ctr"/>
                      <a:r>
                        <a:rPr lang="es-MX" sz="1400" u="none" strike="noStrike">
                          <a:effectLst/>
                        </a:rPr>
                        <a:t>NS</a:t>
                      </a:r>
                      <a:endParaRPr lang="es-MX" sz="14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s-MX"/>
                    </a:p>
                  </a:txBody>
                  <a:tcP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s-MX"/>
                    </a:p>
                  </a:txBody>
                  <a:tcPr/>
                </a:tc>
                <a:tc>
                  <a:txBody>
                    <a:bodyPr/>
                    <a:lstStyle/>
                    <a:p>
                      <a:pPr algn="ctr" fontAlgn="ctr"/>
                      <a:r>
                        <a:rPr lang="es-MX" sz="1400" u="none" strike="noStrike">
                          <a:effectLst/>
                        </a:rPr>
                        <a:t>256</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E03505</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P2863</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P####.###.###</a:t>
                      </a:r>
                      <a:endParaRPr lang="es-MX"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9009641"/>
                  </a:ext>
                </a:extLst>
              </a:tr>
              <a:tr h="0">
                <a:tc vMerge="1">
                  <a:txBody>
                    <a:bodyPr/>
                    <a:lstStyle/>
                    <a:p>
                      <a:endParaRPr lang="es-MX"/>
                    </a:p>
                  </a:txBody>
                  <a:tcPr/>
                </a:tc>
                <a:tc>
                  <a:txBody>
                    <a:bodyPr/>
                    <a:lstStyle/>
                    <a:p>
                      <a:pPr algn="l" fontAlgn="ctr"/>
                      <a:r>
                        <a:rPr lang="es-MX" sz="1400" u="none" strike="noStrike">
                          <a:effectLst/>
                        </a:rPr>
                        <a:t>RG</a:t>
                      </a:r>
                      <a:endParaRPr lang="es-MX" sz="14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s-MX"/>
                    </a:p>
                  </a:txBody>
                  <a:tcP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s-MX"/>
                    </a:p>
                  </a:txBody>
                  <a:tcPr/>
                </a:tc>
                <a:tc>
                  <a:txBody>
                    <a:bodyPr/>
                    <a:lstStyle/>
                    <a:p>
                      <a:pPr algn="ctr" fontAlgn="ctr"/>
                      <a:r>
                        <a:rPr lang="es-MX" sz="1400" u="none" strike="noStrike">
                          <a:effectLst/>
                        </a:rPr>
                        <a:t>256</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E03505</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P2863</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P####.###.###</a:t>
                      </a:r>
                      <a:endParaRPr lang="es-MX"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87808099"/>
                  </a:ext>
                </a:extLst>
              </a:tr>
              <a:tr h="190500">
                <a:tc rowSpan="3">
                  <a:txBody>
                    <a:bodyPr/>
                    <a:lstStyle/>
                    <a:p>
                      <a:pPr algn="l" fontAlgn="ctr"/>
                      <a:r>
                        <a:rPr lang="es-MX" sz="1400" u="none" strike="noStrike">
                          <a:effectLst/>
                        </a:rPr>
                        <a:t>PTP que imparten en posgrado (especialidades, maestría, doctorado)</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a:effectLst/>
                        </a:rPr>
                        <a:t>NMS</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N/A</a:t>
                      </a:r>
                      <a:endParaRPr lang="es-MX" sz="1400" b="0" i="0" u="none" strike="noStrike">
                        <a:solidFill>
                          <a:srgbClr val="000000"/>
                        </a:solidFill>
                        <a:effectLst/>
                        <a:latin typeface="Calibri" panose="020F0502020204030204" pitchFamily="34" charset="0"/>
                      </a:endParaRPr>
                    </a:p>
                  </a:txBody>
                  <a:tcPr marL="9525" marR="9525" marT="9525" marB="0" anchor="ctr"/>
                </a:tc>
                <a:tc gridSpan="7">
                  <a:txBody>
                    <a:bodyPr/>
                    <a:lstStyle/>
                    <a:p>
                      <a:pPr algn="ctr" fontAlgn="ctr"/>
                      <a:r>
                        <a:rPr lang="es-MX" sz="1400" u="none" strike="noStrike">
                          <a:effectLst/>
                        </a:rPr>
                        <a:t>N/A</a:t>
                      </a:r>
                      <a:endParaRPr lang="es-MX" sz="14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265440621"/>
                  </a:ext>
                </a:extLst>
              </a:tr>
              <a:tr h="381000">
                <a:tc vMerge="1">
                  <a:txBody>
                    <a:bodyPr/>
                    <a:lstStyle/>
                    <a:p>
                      <a:endParaRPr lang="es-MX"/>
                    </a:p>
                  </a:txBody>
                  <a:tcPr/>
                </a:tc>
                <a:tc>
                  <a:txBody>
                    <a:bodyPr/>
                    <a:lstStyle/>
                    <a:p>
                      <a:pPr algn="l" fontAlgn="ctr"/>
                      <a:r>
                        <a:rPr lang="es-MX" sz="1400" u="none" strike="noStrike">
                          <a:effectLst/>
                        </a:rPr>
                        <a:t>NS</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Ingresos de Posgrado</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1211, 1212</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254</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E04002</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P0844</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P0701.001</a:t>
                      </a:r>
                      <a:endParaRPr lang="es-MX"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73375918"/>
                  </a:ext>
                </a:extLst>
              </a:tr>
              <a:tr h="190500">
                <a:tc vMerge="1">
                  <a:txBody>
                    <a:bodyPr/>
                    <a:lstStyle/>
                    <a:p>
                      <a:endParaRPr lang="es-MX"/>
                    </a:p>
                  </a:txBody>
                  <a:tcPr/>
                </a:tc>
                <a:tc>
                  <a:txBody>
                    <a:bodyPr/>
                    <a:lstStyle/>
                    <a:p>
                      <a:pPr algn="l" fontAlgn="ctr"/>
                      <a:r>
                        <a:rPr lang="es-MX" sz="1400" u="none" strike="noStrike">
                          <a:effectLst/>
                        </a:rPr>
                        <a:t>RG</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N/A</a:t>
                      </a:r>
                      <a:endParaRPr lang="es-MX" sz="1400" b="0" i="0" u="none" strike="noStrike">
                        <a:solidFill>
                          <a:srgbClr val="000000"/>
                        </a:solidFill>
                        <a:effectLst/>
                        <a:latin typeface="Calibri" panose="020F0502020204030204" pitchFamily="34" charset="0"/>
                      </a:endParaRPr>
                    </a:p>
                  </a:txBody>
                  <a:tcPr marL="9525" marR="9525" marT="9525" marB="0" anchor="ctr"/>
                </a:tc>
                <a:tc gridSpan="7">
                  <a:txBody>
                    <a:bodyPr/>
                    <a:lstStyle/>
                    <a:p>
                      <a:pPr algn="ctr" fontAlgn="ctr"/>
                      <a:r>
                        <a:rPr lang="es-MX" sz="1400" u="none" strike="noStrike">
                          <a:effectLst/>
                        </a:rPr>
                        <a:t>N/A</a:t>
                      </a:r>
                      <a:endParaRPr lang="es-MX" sz="14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229600002"/>
                  </a:ext>
                </a:extLst>
              </a:tr>
              <a:tr h="190500">
                <a:tc rowSpan="2">
                  <a:txBody>
                    <a:bodyPr/>
                    <a:lstStyle/>
                    <a:p>
                      <a:pPr algn="l" fontAlgn="ctr"/>
                      <a:r>
                        <a:rPr lang="es-MX" sz="1400" u="none" strike="noStrike">
                          <a:effectLst/>
                        </a:rPr>
                        <a:t>Técnicos Académicos adscritos a Divisiones, Departamento o Escuelas de NMS</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a:effectLst/>
                        </a:rPr>
                        <a:t>NMS</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252</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E06601</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P2852</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P0201</a:t>
                      </a:r>
                      <a:endParaRPr lang="es-MX"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20351062"/>
                  </a:ext>
                </a:extLst>
              </a:tr>
              <a:tr h="190500">
                <a:tc vMerge="1">
                  <a:txBody>
                    <a:bodyPr/>
                    <a:lstStyle/>
                    <a:p>
                      <a:endParaRPr lang="es-MX"/>
                    </a:p>
                  </a:txBody>
                  <a:tcPr/>
                </a:tc>
                <a:tc>
                  <a:txBody>
                    <a:bodyPr/>
                    <a:lstStyle/>
                    <a:p>
                      <a:pPr algn="l" fontAlgn="ctr"/>
                      <a:r>
                        <a:rPr lang="es-MX" sz="1400" u="none" strike="noStrike">
                          <a:effectLst/>
                        </a:rPr>
                        <a:t>NS</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253</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E06601</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P2852</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a:effectLst/>
                        </a:rPr>
                        <a:t>##.</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400" u="none" strike="noStrike" dirty="0">
                          <a:effectLst/>
                        </a:rPr>
                        <a:t>P0201</a:t>
                      </a:r>
                      <a:endParaRPr lang="es-MX"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07791604"/>
                  </a:ext>
                </a:extLst>
              </a:tr>
            </a:tbl>
          </a:graphicData>
        </a:graphic>
      </p:graphicFrame>
      <p:sp>
        <p:nvSpPr>
          <p:cNvPr id="10" name="Rectángulo 9">
            <a:extLst>
              <a:ext uri="{FF2B5EF4-FFF2-40B4-BE49-F238E27FC236}">
                <a16:creationId xmlns:a16="http://schemas.microsoft.com/office/drawing/2014/main" id="{3B19D604-680F-4246-93A5-B89761E2EDBB}"/>
              </a:ext>
            </a:extLst>
          </p:cNvPr>
          <p:cNvSpPr/>
          <p:nvPr/>
        </p:nvSpPr>
        <p:spPr>
          <a:xfrm>
            <a:off x="609599" y="208422"/>
            <a:ext cx="6259523" cy="369332"/>
          </a:xfrm>
          <a:prstGeom prst="rect">
            <a:avLst/>
          </a:prstGeom>
        </p:spPr>
        <p:txBody>
          <a:bodyPr wrap="square">
            <a:spAutoFit/>
          </a:bodyPr>
          <a:lstStyle/>
          <a:p>
            <a:r>
              <a:rPr lang="es-ES" dirty="0">
                <a:solidFill>
                  <a:srgbClr val="FFFFFF"/>
                </a:solidFill>
                <a:latin typeface="Raleway SemiBold"/>
                <a:cs typeface="Raleway Regular"/>
              </a:rPr>
              <a:t>AREAS FUNCIONALES / Capítulo 1000</a:t>
            </a:r>
            <a:endParaRPr lang="es-ES" dirty="0">
              <a:solidFill>
                <a:srgbClr val="FFFFFF"/>
              </a:solidFill>
              <a:latin typeface="Raleway Regular"/>
              <a:cs typeface="Raleway Regular"/>
            </a:endParaRPr>
          </a:p>
        </p:txBody>
      </p:sp>
    </p:spTree>
    <p:extLst>
      <p:ext uri="{BB962C8B-B14F-4D97-AF65-F5344CB8AC3E}">
        <p14:creationId xmlns:p14="http://schemas.microsoft.com/office/powerpoint/2010/main" val="3642523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3B19D604-680F-4246-93A5-B89761E2EDBB}"/>
              </a:ext>
            </a:extLst>
          </p:cNvPr>
          <p:cNvSpPr/>
          <p:nvPr/>
        </p:nvSpPr>
        <p:spPr>
          <a:xfrm>
            <a:off x="609599" y="208422"/>
            <a:ext cx="6259523" cy="369332"/>
          </a:xfrm>
          <a:prstGeom prst="rect">
            <a:avLst/>
          </a:prstGeom>
        </p:spPr>
        <p:txBody>
          <a:bodyPr wrap="square">
            <a:spAutoFit/>
          </a:bodyPr>
          <a:lstStyle/>
          <a:p>
            <a:r>
              <a:rPr lang="es-ES" dirty="0">
                <a:solidFill>
                  <a:srgbClr val="FFFFFF"/>
                </a:solidFill>
                <a:latin typeface="Raleway SemiBold"/>
                <a:cs typeface="Raleway Regular"/>
              </a:rPr>
              <a:t>AREAS FUNCIONALES / Capítulo 1000</a:t>
            </a:r>
            <a:endParaRPr lang="es-ES" dirty="0">
              <a:solidFill>
                <a:srgbClr val="FFFFFF"/>
              </a:solidFill>
              <a:latin typeface="Raleway Regular"/>
              <a:cs typeface="Raleway Regular"/>
            </a:endParaRPr>
          </a:p>
        </p:txBody>
      </p:sp>
      <p:graphicFrame>
        <p:nvGraphicFramePr>
          <p:cNvPr id="4" name="Tabla 3">
            <a:extLst>
              <a:ext uri="{FF2B5EF4-FFF2-40B4-BE49-F238E27FC236}">
                <a16:creationId xmlns:a16="http://schemas.microsoft.com/office/drawing/2014/main" id="{28B4003D-5257-42D3-B2EF-3CB4D9C57597}"/>
              </a:ext>
            </a:extLst>
          </p:cNvPr>
          <p:cNvGraphicFramePr>
            <a:graphicFrameLocks noGrp="1"/>
          </p:cNvGraphicFramePr>
          <p:nvPr>
            <p:extLst>
              <p:ext uri="{D42A27DB-BD31-4B8C-83A1-F6EECF244321}">
                <p14:modId xmlns:p14="http://schemas.microsoft.com/office/powerpoint/2010/main" val="4098596639"/>
              </p:ext>
            </p:extLst>
          </p:nvPr>
        </p:nvGraphicFramePr>
        <p:xfrm>
          <a:off x="233660" y="947106"/>
          <a:ext cx="8739034" cy="5781204"/>
        </p:xfrm>
        <a:graphic>
          <a:graphicData uri="http://schemas.openxmlformats.org/drawingml/2006/table">
            <a:tbl>
              <a:tblPr firstRow="1">
                <a:tableStyleId>{5C22544A-7EE6-4342-B048-85BDC9FD1C3A}</a:tableStyleId>
              </a:tblPr>
              <a:tblGrid>
                <a:gridCol w="2156316">
                  <a:extLst>
                    <a:ext uri="{9D8B030D-6E8A-4147-A177-3AD203B41FA5}">
                      <a16:colId xmlns:a16="http://schemas.microsoft.com/office/drawing/2014/main" val="3144335550"/>
                    </a:ext>
                  </a:extLst>
                </a:gridCol>
                <a:gridCol w="854437">
                  <a:extLst>
                    <a:ext uri="{9D8B030D-6E8A-4147-A177-3AD203B41FA5}">
                      <a16:colId xmlns:a16="http://schemas.microsoft.com/office/drawing/2014/main" val="3002933449"/>
                    </a:ext>
                  </a:extLst>
                </a:gridCol>
                <a:gridCol w="1277791">
                  <a:extLst>
                    <a:ext uri="{9D8B030D-6E8A-4147-A177-3AD203B41FA5}">
                      <a16:colId xmlns:a16="http://schemas.microsoft.com/office/drawing/2014/main" val="3783266651"/>
                    </a:ext>
                  </a:extLst>
                </a:gridCol>
                <a:gridCol w="515918">
                  <a:extLst>
                    <a:ext uri="{9D8B030D-6E8A-4147-A177-3AD203B41FA5}">
                      <a16:colId xmlns:a16="http://schemas.microsoft.com/office/drawing/2014/main" val="501198278"/>
                    </a:ext>
                  </a:extLst>
                </a:gridCol>
                <a:gridCol w="744518">
                  <a:extLst>
                    <a:ext uri="{9D8B030D-6E8A-4147-A177-3AD203B41FA5}">
                      <a16:colId xmlns:a16="http://schemas.microsoft.com/office/drawing/2014/main" val="3693806324"/>
                    </a:ext>
                  </a:extLst>
                </a:gridCol>
                <a:gridCol w="354213">
                  <a:extLst>
                    <a:ext uri="{9D8B030D-6E8A-4147-A177-3AD203B41FA5}">
                      <a16:colId xmlns:a16="http://schemas.microsoft.com/office/drawing/2014/main" val="2888815110"/>
                    </a:ext>
                  </a:extLst>
                </a:gridCol>
                <a:gridCol w="603067">
                  <a:extLst>
                    <a:ext uri="{9D8B030D-6E8A-4147-A177-3AD203B41FA5}">
                      <a16:colId xmlns:a16="http://schemas.microsoft.com/office/drawing/2014/main" val="1912923332"/>
                    </a:ext>
                  </a:extLst>
                </a:gridCol>
                <a:gridCol w="661252">
                  <a:extLst>
                    <a:ext uri="{9D8B030D-6E8A-4147-A177-3AD203B41FA5}">
                      <a16:colId xmlns:a16="http://schemas.microsoft.com/office/drawing/2014/main" val="4170014281"/>
                    </a:ext>
                  </a:extLst>
                </a:gridCol>
                <a:gridCol w="604754">
                  <a:extLst>
                    <a:ext uri="{9D8B030D-6E8A-4147-A177-3AD203B41FA5}">
                      <a16:colId xmlns:a16="http://schemas.microsoft.com/office/drawing/2014/main" val="1409572476"/>
                    </a:ext>
                  </a:extLst>
                </a:gridCol>
                <a:gridCol w="966768">
                  <a:extLst>
                    <a:ext uri="{9D8B030D-6E8A-4147-A177-3AD203B41FA5}">
                      <a16:colId xmlns:a16="http://schemas.microsoft.com/office/drawing/2014/main" val="3214711463"/>
                    </a:ext>
                  </a:extLst>
                </a:gridCol>
              </a:tblGrid>
              <a:tr h="167184">
                <a:tc rowSpan="2">
                  <a:txBody>
                    <a:bodyPr/>
                    <a:lstStyle/>
                    <a:p>
                      <a:pPr algn="ctr" fontAlgn="ctr"/>
                      <a:r>
                        <a:rPr lang="es-MX" sz="1200" u="none" strike="noStrike" dirty="0">
                          <a:effectLst/>
                        </a:rPr>
                        <a:t>Supuestos</a:t>
                      </a:r>
                      <a:endParaRPr lang="es-MX" sz="1200" b="1" i="0" u="none" strike="noStrike" dirty="0">
                        <a:solidFill>
                          <a:srgbClr val="000000"/>
                        </a:solidFill>
                        <a:effectLst/>
                        <a:latin typeface="Calibri" panose="020F0502020204030204" pitchFamily="34" charset="0"/>
                      </a:endParaRPr>
                    </a:p>
                  </a:txBody>
                  <a:tcPr marL="7134" marR="7134" marT="7134" marB="0" anchor="ctr"/>
                </a:tc>
                <a:tc rowSpan="2">
                  <a:txBody>
                    <a:bodyPr/>
                    <a:lstStyle/>
                    <a:p>
                      <a:pPr algn="ctr" fontAlgn="ctr"/>
                      <a:r>
                        <a:rPr lang="es-MX" sz="1200" u="none" strike="noStrike">
                          <a:effectLst/>
                        </a:rPr>
                        <a:t>Campus</a:t>
                      </a:r>
                      <a:endParaRPr lang="es-MX" sz="1200" b="1" i="0" u="none" strike="noStrike">
                        <a:solidFill>
                          <a:srgbClr val="000000"/>
                        </a:solidFill>
                        <a:effectLst/>
                        <a:latin typeface="Calibri" panose="020F0502020204030204" pitchFamily="34" charset="0"/>
                      </a:endParaRPr>
                    </a:p>
                  </a:txBody>
                  <a:tcPr marL="7134" marR="7134" marT="7134" marB="0" anchor="ctr"/>
                </a:tc>
                <a:tc rowSpan="2">
                  <a:txBody>
                    <a:bodyPr/>
                    <a:lstStyle/>
                    <a:p>
                      <a:pPr algn="ctr" fontAlgn="ctr"/>
                      <a:r>
                        <a:rPr lang="es-MX" sz="1200" u="none" strike="noStrike">
                          <a:effectLst/>
                        </a:rPr>
                        <a:t>Fondo</a:t>
                      </a:r>
                      <a:endParaRPr lang="es-MX" sz="1200" b="1" i="0" u="none" strike="noStrike">
                        <a:solidFill>
                          <a:srgbClr val="000000"/>
                        </a:solidFill>
                        <a:effectLst/>
                        <a:latin typeface="Calibri" panose="020F0502020204030204" pitchFamily="34" charset="0"/>
                      </a:endParaRPr>
                    </a:p>
                  </a:txBody>
                  <a:tcPr marL="7134" marR="7134" marT="7134" marB="0" anchor="ctr"/>
                </a:tc>
                <a:tc rowSpan="2">
                  <a:txBody>
                    <a:bodyPr/>
                    <a:lstStyle/>
                    <a:p>
                      <a:pPr algn="ctr" fontAlgn="ctr"/>
                      <a:r>
                        <a:rPr lang="es-MX" sz="1200" u="none" strike="noStrike">
                          <a:effectLst/>
                        </a:rPr>
                        <a:t>CeGes</a:t>
                      </a:r>
                      <a:endParaRPr lang="es-MX" sz="1200" b="1" i="0" u="none" strike="noStrike">
                        <a:solidFill>
                          <a:srgbClr val="000000"/>
                        </a:solidFill>
                        <a:effectLst/>
                        <a:latin typeface="Calibri" panose="020F0502020204030204" pitchFamily="34" charset="0"/>
                      </a:endParaRPr>
                    </a:p>
                  </a:txBody>
                  <a:tcPr marL="7134" marR="7134" marT="7134" marB="0" anchor="ctr"/>
                </a:tc>
                <a:tc rowSpan="2">
                  <a:txBody>
                    <a:bodyPr/>
                    <a:lstStyle/>
                    <a:p>
                      <a:pPr algn="ctr" fontAlgn="ctr"/>
                      <a:r>
                        <a:rPr lang="es-MX" sz="1200" u="none" strike="noStrike">
                          <a:effectLst/>
                        </a:rPr>
                        <a:t>PosPre</a:t>
                      </a:r>
                      <a:endParaRPr lang="es-MX" sz="1200" b="1" i="0" u="none" strike="noStrike">
                        <a:solidFill>
                          <a:srgbClr val="000000"/>
                        </a:solidFill>
                        <a:effectLst/>
                        <a:latin typeface="Calibri" panose="020F0502020204030204" pitchFamily="34" charset="0"/>
                      </a:endParaRPr>
                    </a:p>
                  </a:txBody>
                  <a:tcPr marL="7134" marR="7134" marT="7134" marB="0" anchor="ctr"/>
                </a:tc>
                <a:tc gridSpan="3">
                  <a:txBody>
                    <a:bodyPr/>
                    <a:lstStyle/>
                    <a:p>
                      <a:pPr algn="ctr" fontAlgn="ctr"/>
                      <a:r>
                        <a:rPr lang="es-MX" sz="1200" u="none" strike="noStrike">
                          <a:effectLst/>
                        </a:rPr>
                        <a:t>Área Funcional</a:t>
                      </a:r>
                      <a:endParaRPr lang="es-MX" sz="1200" b="1" i="0" u="none" strike="noStrike">
                        <a:solidFill>
                          <a:srgbClr val="000000"/>
                        </a:solidFill>
                        <a:effectLst/>
                        <a:latin typeface="Calibri" panose="020F0502020204030204" pitchFamily="34" charset="0"/>
                      </a:endParaRPr>
                    </a:p>
                  </a:txBody>
                  <a:tcPr marL="7134" marR="7134" marT="7134" marB="0" anchor="ctr"/>
                </a:tc>
                <a:tc hMerge="1">
                  <a:txBody>
                    <a:bodyPr/>
                    <a:lstStyle/>
                    <a:p>
                      <a:endParaRPr lang="es-MX"/>
                    </a:p>
                  </a:txBody>
                  <a:tcPr/>
                </a:tc>
                <a:tc hMerge="1">
                  <a:txBody>
                    <a:bodyPr/>
                    <a:lstStyle/>
                    <a:p>
                      <a:endParaRPr lang="es-MX"/>
                    </a:p>
                  </a:txBody>
                  <a:tcPr/>
                </a:tc>
                <a:tc gridSpan="2">
                  <a:txBody>
                    <a:bodyPr/>
                    <a:lstStyle/>
                    <a:p>
                      <a:pPr algn="ctr" fontAlgn="ctr"/>
                      <a:r>
                        <a:rPr lang="es-MX" sz="1200" u="none" strike="noStrike">
                          <a:effectLst/>
                        </a:rPr>
                        <a:t>E.PEP</a:t>
                      </a:r>
                      <a:endParaRPr lang="es-MX" sz="1200" b="1" i="0" u="none" strike="noStrike">
                        <a:solidFill>
                          <a:srgbClr val="000000"/>
                        </a:solidFill>
                        <a:effectLst/>
                        <a:latin typeface="Calibri" panose="020F0502020204030204" pitchFamily="34" charset="0"/>
                      </a:endParaRPr>
                    </a:p>
                  </a:txBody>
                  <a:tcPr marL="7134" marR="7134" marT="7134" marB="0" anchor="ctr"/>
                </a:tc>
                <a:tc hMerge="1">
                  <a:txBody>
                    <a:bodyPr/>
                    <a:lstStyle/>
                    <a:p>
                      <a:endParaRPr lang="es-MX"/>
                    </a:p>
                  </a:txBody>
                  <a:tcPr/>
                </a:tc>
                <a:extLst>
                  <a:ext uri="{0D108BD9-81ED-4DB2-BD59-A6C34878D82A}">
                    <a16:rowId xmlns:a16="http://schemas.microsoft.com/office/drawing/2014/main" val="3172202659"/>
                  </a:ext>
                </a:extLst>
              </a:tr>
              <a:tr h="32809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1200" u="none" strike="noStrike" dirty="0">
                          <a:effectLst/>
                        </a:rPr>
                        <a:t>1er nivel</a:t>
                      </a:r>
                      <a:endParaRPr lang="es-MX" sz="1200" b="1" i="0" u="none" strike="noStrike" dirty="0">
                        <a:solidFill>
                          <a:srgbClr val="000000"/>
                        </a:solidFill>
                        <a:effectLst/>
                        <a:latin typeface="Calibri" panose="020F0502020204030204" pitchFamily="34" charset="0"/>
                      </a:endParaRPr>
                    </a:p>
                  </a:txBody>
                  <a:tcPr marL="7134" marR="7134" marT="7134" marB="0" anchor="ctr">
                    <a:solidFill>
                      <a:schemeClr val="tx2">
                        <a:lumMod val="40000"/>
                        <a:lumOff val="60000"/>
                      </a:schemeClr>
                    </a:solidFill>
                  </a:tcPr>
                </a:tc>
                <a:tc>
                  <a:txBody>
                    <a:bodyPr/>
                    <a:lstStyle/>
                    <a:p>
                      <a:pPr algn="ctr" fontAlgn="ctr"/>
                      <a:r>
                        <a:rPr lang="es-MX" sz="1200" u="none" strike="noStrike" dirty="0">
                          <a:effectLst/>
                        </a:rPr>
                        <a:t>2do nivel</a:t>
                      </a:r>
                      <a:endParaRPr lang="es-MX" sz="1200" b="1" i="0" u="none" strike="noStrike" dirty="0">
                        <a:solidFill>
                          <a:srgbClr val="000000"/>
                        </a:solidFill>
                        <a:effectLst/>
                        <a:latin typeface="Calibri" panose="020F0502020204030204" pitchFamily="34" charset="0"/>
                      </a:endParaRPr>
                    </a:p>
                  </a:txBody>
                  <a:tcPr marL="7134" marR="7134" marT="7134" marB="0" anchor="ctr">
                    <a:solidFill>
                      <a:schemeClr val="tx2">
                        <a:lumMod val="40000"/>
                        <a:lumOff val="60000"/>
                      </a:schemeClr>
                    </a:solidFill>
                  </a:tcPr>
                </a:tc>
                <a:tc>
                  <a:txBody>
                    <a:bodyPr/>
                    <a:lstStyle/>
                    <a:p>
                      <a:pPr algn="ctr" fontAlgn="ctr"/>
                      <a:r>
                        <a:rPr lang="es-MX" sz="1200" u="none" strike="noStrike" dirty="0">
                          <a:effectLst/>
                        </a:rPr>
                        <a:t>3er nivel</a:t>
                      </a:r>
                      <a:endParaRPr lang="es-MX" sz="1200" b="1" i="0" u="none" strike="noStrike" dirty="0">
                        <a:solidFill>
                          <a:srgbClr val="000000"/>
                        </a:solidFill>
                        <a:effectLst/>
                        <a:latin typeface="Calibri" panose="020F0502020204030204" pitchFamily="34" charset="0"/>
                      </a:endParaRPr>
                    </a:p>
                  </a:txBody>
                  <a:tcPr marL="7134" marR="7134" marT="7134" marB="0" anchor="ctr">
                    <a:solidFill>
                      <a:schemeClr val="tx2">
                        <a:lumMod val="40000"/>
                        <a:lumOff val="60000"/>
                      </a:schemeClr>
                    </a:solidFill>
                  </a:tcPr>
                </a:tc>
                <a:tc>
                  <a:txBody>
                    <a:bodyPr/>
                    <a:lstStyle/>
                    <a:p>
                      <a:pPr algn="ctr" fontAlgn="ctr"/>
                      <a:r>
                        <a:rPr lang="es-MX" sz="1200" u="none" strike="noStrike" dirty="0">
                          <a:effectLst/>
                        </a:rPr>
                        <a:t>Año</a:t>
                      </a:r>
                      <a:endParaRPr lang="es-MX" sz="1200" b="1" i="0" u="none" strike="noStrike" dirty="0">
                        <a:solidFill>
                          <a:srgbClr val="000000"/>
                        </a:solidFill>
                        <a:effectLst/>
                        <a:latin typeface="Calibri" panose="020F0502020204030204" pitchFamily="34" charset="0"/>
                      </a:endParaRPr>
                    </a:p>
                  </a:txBody>
                  <a:tcPr marL="7134" marR="7134" marT="7134" marB="0" anchor="ctr">
                    <a:solidFill>
                      <a:schemeClr val="tx2">
                        <a:lumMod val="40000"/>
                        <a:lumOff val="60000"/>
                      </a:schemeClr>
                    </a:solidFill>
                  </a:tcPr>
                </a:tc>
                <a:tc>
                  <a:txBody>
                    <a:bodyPr/>
                    <a:lstStyle/>
                    <a:p>
                      <a:pPr algn="ctr" fontAlgn="ctr"/>
                      <a:r>
                        <a:rPr lang="es-MX" sz="1200" u="none" strike="noStrike" dirty="0">
                          <a:effectLst/>
                        </a:rPr>
                        <a:t>Programa</a:t>
                      </a:r>
                      <a:endParaRPr lang="es-MX" sz="1200" b="1" i="0" u="none" strike="noStrike" dirty="0">
                        <a:solidFill>
                          <a:srgbClr val="000000"/>
                        </a:solidFill>
                        <a:effectLst/>
                        <a:latin typeface="Calibri" panose="020F0502020204030204" pitchFamily="34" charset="0"/>
                      </a:endParaRPr>
                    </a:p>
                  </a:txBody>
                  <a:tcPr marL="7134" marR="7134" marT="7134" marB="0" anchor="ctr">
                    <a:solidFill>
                      <a:schemeClr val="tx2">
                        <a:lumMod val="40000"/>
                        <a:lumOff val="60000"/>
                      </a:schemeClr>
                    </a:solidFill>
                  </a:tcPr>
                </a:tc>
                <a:extLst>
                  <a:ext uri="{0D108BD9-81ED-4DB2-BD59-A6C34878D82A}">
                    <a16:rowId xmlns:a16="http://schemas.microsoft.com/office/drawing/2014/main" val="1692941933"/>
                  </a:ext>
                </a:extLst>
              </a:tr>
              <a:tr h="167184">
                <a:tc rowSpan="3">
                  <a:txBody>
                    <a:bodyPr/>
                    <a:lstStyle/>
                    <a:p>
                      <a:pPr algn="l" fontAlgn="ctr"/>
                      <a:r>
                        <a:rPr lang="es-MX" sz="1200" u="none" strike="noStrike">
                          <a:effectLst/>
                        </a:rPr>
                        <a:t>Entrenador</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l" fontAlgn="ctr"/>
                      <a:r>
                        <a:rPr lang="es-MX" sz="1200" u="none" strike="noStrike">
                          <a:effectLst/>
                        </a:rPr>
                        <a:t>NMS</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252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E06703</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P2856</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P0201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1288324467"/>
                  </a:ext>
                </a:extLst>
              </a:tr>
              <a:tr h="167184">
                <a:tc vMerge="1">
                  <a:txBody>
                    <a:bodyPr/>
                    <a:lstStyle/>
                    <a:p>
                      <a:endParaRPr lang="es-MX"/>
                    </a:p>
                  </a:txBody>
                  <a:tcPr/>
                </a:tc>
                <a:tc>
                  <a:txBody>
                    <a:bodyPr/>
                    <a:lstStyle/>
                    <a:p>
                      <a:pPr algn="l" fontAlgn="ctr"/>
                      <a:r>
                        <a:rPr lang="es-MX" sz="1200" u="none" strike="noStrike">
                          <a:effectLst/>
                        </a:rPr>
                        <a:t>NS</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253</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E06703</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P2856</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P0201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4046282258"/>
                  </a:ext>
                </a:extLst>
              </a:tr>
              <a:tr h="167184">
                <a:tc vMerge="1">
                  <a:txBody>
                    <a:bodyPr/>
                    <a:lstStyle/>
                    <a:p>
                      <a:endParaRPr lang="es-MX"/>
                    </a:p>
                  </a:txBody>
                  <a:tcPr/>
                </a:tc>
                <a:tc>
                  <a:txBody>
                    <a:bodyPr/>
                    <a:lstStyle/>
                    <a:p>
                      <a:pPr algn="l" fontAlgn="ctr"/>
                      <a:r>
                        <a:rPr lang="es-MX" sz="1200" u="none" strike="noStrike">
                          <a:effectLst/>
                        </a:rPr>
                        <a:t>RG</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 </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253</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E06703</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P2856</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P0201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254739767"/>
                  </a:ext>
                </a:extLst>
              </a:tr>
              <a:tr h="167184">
                <a:tc rowSpan="3">
                  <a:txBody>
                    <a:bodyPr/>
                    <a:lstStyle/>
                    <a:p>
                      <a:pPr algn="l" fontAlgn="ctr"/>
                      <a:r>
                        <a:rPr lang="es-MX" sz="1200" u="none" strike="noStrike">
                          <a:effectLst/>
                        </a:rPr>
                        <a:t>Asistente de Bibliotecas</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l" fontAlgn="ctr"/>
                      <a:r>
                        <a:rPr lang="es-MX" sz="1200" u="none" strike="noStrike">
                          <a:effectLst/>
                        </a:rPr>
                        <a:t>NMS</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252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E06601</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P2852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P0201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862278944"/>
                  </a:ext>
                </a:extLst>
              </a:tr>
              <a:tr h="167184">
                <a:tc vMerge="1">
                  <a:txBody>
                    <a:bodyPr/>
                    <a:lstStyle/>
                    <a:p>
                      <a:endParaRPr lang="es-MX"/>
                    </a:p>
                  </a:txBody>
                  <a:tcPr/>
                </a:tc>
                <a:tc>
                  <a:txBody>
                    <a:bodyPr/>
                    <a:lstStyle/>
                    <a:p>
                      <a:pPr algn="l" fontAlgn="ctr"/>
                      <a:r>
                        <a:rPr lang="es-MX" sz="1200" u="none" strike="noStrike">
                          <a:effectLst/>
                        </a:rPr>
                        <a:t>NS</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253</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E06601</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P2852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P0201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3620444288"/>
                  </a:ext>
                </a:extLst>
              </a:tr>
              <a:tr h="167184">
                <a:tc vMerge="1">
                  <a:txBody>
                    <a:bodyPr/>
                    <a:lstStyle/>
                    <a:p>
                      <a:endParaRPr lang="es-MX"/>
                    </a:p>
                  </a:txBody>
                  <a:tcPr/>
                </a:tc>
                <a:tc>
                  <a:txBody>
                    <a:bodyPr/>
                    <a:lstStyle/>
                    <a:p>
                      <a:pPr algn="l" fontAlgn="ctr"/>
                      <a:r>
                        <a:rPr lang="es-MX" sz="1200" u="none" strike="noStrike">
                          <a:effectLst/>
                        </a:rPr>
                        <a:t>RG</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253</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E06601</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P2852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P0201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3164291058"/>
                  </a:ext>
                </a:extLst>
              </a:tr>
              <a:tr h="328090">
                <a:tc>
                  <a:txBody>
                    <a:bodyPr/>
                    <a:lstStyle/>
                    <a:p>
                      <a:pPr algn="l" fontAlgn="ctr"/>
                      <a:r>
                        <a:rPr lang="es-MX" sz="1200" u="none" strike="noStrike">
                          <a:effectLst/>
                        </a:rPr>
                        <a:t>OSUG</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l" fontAlgn="ctr"/>
                      <a:r>
                        <a:rPr lang="es-MX" sz="1200" u="none" strike="noStrike">
                          <a:effectLst/>
                        </a:rPr>
                        <a:t> </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1119910101</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100303</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256</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E03502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P0847</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P0201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2120771751"/>
                  </a:ext>
                </a:extLst>
              </a:tr>
              <a:tr h="167184">
                <a:tc rowSpan="2">
                  <a:txBody>
                    <a:bodyPr/>
                    <a:lstStyle/>
                    <a:p>
                      <a:pPr algn="l" fontAlgn="ctr"/>
                      <a:r>
                        <a:rPr lang="es-MX" sz="1200" u="none" strike="noStrike">
                          <a:effectLst/>
                        </a:rPr>
                        <a:t>Auxiliar de ventanilla, Encargado de ventanilla en Campus y CNMS</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l" fontAlgn="ctr"/>
                      <a:r>
                        <a:rPr lang="es-MX" sz="1200" u="none" strike="noStrike">
                          <a:effectLst/>
                        </a:rPr>
                        <a:t>NMS</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252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E06702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P2855</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G0201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1673808831"/>
                  </a:ext>
                </a:extLst>
              </a:tr>
              <a:tr h="167184">
                <a:tc vMerge="1">
                  <a:txBody>
                    <a:bodyPr/>
                    <a:lstStyle/>
                    <a:p>
                      <a:endParaRPr lang="es-MX"/>
                    </a:p>
                  </a:txBody>
                  <a:tcPr/>
                </a:tc>
                <a:tc>
                  <a:txBody>
                    <a:bodyPr/>
                    <a:lstStyle/>
                    <a:p>
                      <a:pPr algn="l" fontAlgn="ctr"/>
                      <a:r>
                        <a:rPr lang="es-MX" sz="1200" u="none" strike="noStrike">
                          <a:effectLst/>
                        </a:rPr>
                        <a:t>NS</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253</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E06702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P2855</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G0201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198198941"/>
                  </a:ext>
                </a:extLst>
              </a:tr>
              <a:tr h="328090">
                <a:tc>
                  <a:txBody>
                    <a:bodyPr/>
                    <a:lstStyle/>
                    <a:p>
                      <a:pPr algn="l" fontAlgn="ctr"/>
                      <a:r>
                        <a:rPr lang="es-MX" sz="1200" u="none" strike="noStrike">
                          <a:effectLst/>
                        </a:rPr>
                        <a:t>Auxiliar de ventanilla, Encargado de ventanilla en RG</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l" fontAlgn="ctr"/>
                      <a:r>
                        <a:rPr lang="es-MX" sz="1200" u="none" strike="noStrike">
                          <a:effectLst/>
                        </a:rPr>
                        <a:t>RG</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253</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E06702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P2855</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G0201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1129610668"/>
                  </a:ext>
                </a:extLst>
              </a:tr>
              <a:tr h="167184">
                <a:tc>
                  <a:txBody>
                    <a:bodyPr/>
                    <a:lstStyle/>
                    <a:p>
                      <a:pPr algn="l" fontAlgn="ctr"/>
                      <a:r>
                        <a:rPr lang="es-MX" sz="1200" u="none" strike="noStrike">
                          <a:effectLst/>
                        </a:rPr>
                        <a:t>Asistente de Difusión Cultural</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l" fontAlgn="ctr"/>
                      <a:r>
                        <a:rPr lang="es-MX" sz="1200" u="none" strike="noStrike">
                          <a:effectLst/>
                        </a:rPr>
                        <a:t> </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256</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E03502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P0847</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P0201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846118787"/>
                  </a:ext>
                </a:extLst>
              </a:tr>
              <a:tr h="167184">
                <a:tc>
                  <a:txBody>
                    <a:bodyPr/>
                    <a:lstStyle/>
                    <a:p>
                      <a:pPr algn="l" fontAlgn="ctr"/>
                      <a:r>
                        <a:rPr lang="es-MX" sz="1200" u="none" strike="noStrike">
                          <a:effectLst/>
                        </a:rPr>
                        <a:t>Tipográfico</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l" fontAlgn="ctr"/>
                      <a:r>
                        <a:rPr lang="es-MX" sz="1200" u="none" strike="noStrike">
                          <a:effectLst/>
                        </a:rPr>
                        <a:t> </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256</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E3504</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P2862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P0201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3190039512"/>
                  </a:ext>
                </a:extLst>
              </a:tr>
              <a:tr h="167184">
                <a:tc rowSpan="3">
                  <a:txBody>
                    <a:bodyPr/>
                    <a:lstStyle/>
                    <a:p>
                      <a:pPr algn="l" fontAlgn="ctr"/>
                      <a:r>
                        <a:rPr lang="es-MX" sz="1200" u="none" strike="noStrike">
                          <a:effectLst/>
                        </a:rPr>
                        <a:t>Demás puestos en Rectoría General, Rectorías de Campus y Dirección del Colegio del Nivel Medio Superior</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l" fontAlgn="ctr"/>
                      <a:r>
                        <a:rPr lang="es-MX" sz="1200" u="none" strike="noStrike">
                          <a:effectLst/>
                        </a:rPr>
                        <a:t>NMS</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rowSpan="3" gridSpan="3">
                  <a:txBody>
                    <a:bodyPr/>
                    <a:lstStyle/>
                    <a:p>
                      <a:pPr algn="ctr" fontAlgn="ctr"/>
                      <a:r>
                        <a:rPr lang="es-MX" sz="1200" u="none" strike="noStrike">
                          <a:effectLst/>
                        </a:rPr>
                        <a:t>Asignada a Centro Gestor</a:t>
                      </a:r>
                      <a:endParaRPr lang="es-MX" sz="1200" b="0" i="0" u="none" strike="noStrike">
                        <a:solidFill>
                          <a:srgbClr val="000000"/>
                        </a:solidFill>
                        <a:effectLst/>
                        <a:latin typeface="Calibri" panose="020F0502020204030204" pitchFamily="34" charset="0"/>
                      </a:endParaRPr>
                    </a:p>
                  </a:txBody>
                  <a:tcPr marL="7134" marR="7134" marT="7134" marB="0" anchor="ctr"/>
                </a:tc>
                <a:tc rowSpan="3" hMerge="1">
                  <a:txBody>
                    <a:bodyPr/>
                    <a:lstStyle/>
                    <a:p>
                      <a:endParaRPr lang="es-MX"/>
                    </a:p>
                  </a:txBody>
                  <a:tcPr/>
                </a:tc>
                <a:tc rowSpan="3" hMerge="1">
                  <a:txBody>
                    <a:bodyPr/>
                    <a:lstStyle/>
                    <a:p>
                      <a:endParaRPr lang="es-MX"/>
                    </a:p>
                  </a:txBody>
                  <a:tcP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G0201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3605476056"/>
                  </a:ext>
                </a:extLst>
              </a:tr>
              <a:tr h="167184">
                <a:tc vMerge="1">
                  <a:txBody>
                    <a:bodyPr/>
                    <a:lstStyle/>
                    <a:p>
                      <a:endParaRPr lang="es-MX"/>
                    </a:p>
                  </a:txBody>
                  <a:tcPr/>
                </a:tc>
                <a:tc>
                  <a:txBody>
                    <a:bodyPr/>
                    <a:lstStyle/>
                    <a:p>
                      <a:pPr algn="l" fontAlgn="ctr"/>
                      <a:r>
                        <a:rPr lang="es-MX" sz="1200" u="none" strike="noStrike">
                          <a:effectLst/>
                        </a:rPr>
                        <a:t>NS</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G0201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996801014"/>
                  </a:ext>
                </a:extLst>
              </a:tr>
              <a:tr h="315537">
                <a:tc vMerge="1">
                  <a:txBody>
                    <a:bodyPr/>
                    <a:lstStyle/>
                    <a:p>
                      <a:endParaRPr lang="es-MX"/>
                    </a:p>
                  </a:txBody>
                  <a:tcPr/>
                </a:tc>
                <a:tc>
                  <a:txBody>
                    <a:bodyPr/>
                    <a:lstStyle/>
                    <a:p>
                      <a:pPr algn="l" fontAlgn="ctr"/>
                      <a:r>
                        <a:rPr lang="es-MX" sz="1200" u="none" strike="noStrike">
                          <a:effectLst/>
                        </a:rPr>
                        <a:t>RG</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G0201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147944769"/>
                  </a:ext>
                </a:extLst>
              </a:tr>
              <a:tr h="167184">
                <a:tc rowSpan="4">
                  <a:txBody>
                    <a:bodyPr/>
                    <a:lstStyle/>
                    <a:p>
                      <a:pPr algn="l" fontAlgn="ctr"/>
                      <a:r>
                        <a:rPr lang="es-MX" sz="1200" u="none" strike="noStrike">
                          <a:effectLst/>
                        </a:rPr>
                        <a:t>Actividades admistrativas y operación de laboratorios y bibliotecas para Cursos de Extensión y Posgrado.</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l" fontAlgn="ctr"/>
                      <a:r>
                        <a:rPr lang="es-MX" sz="1200" u="none" strike="noStrike">
                          <a:effectLst/>
                        </a:rPr>
                        <a:t>NMS</a:t>
                      </a:r>
                      <a:endParaRPr lang="es-MX" sz="1200" b="0" i="0" u="none" strike="noStrike">
                        <a:solidFill>
                          <a:srgbClr val="000000"/>
                        </a:solidFill>
                        <a:effectLst/>
                        <a:latin typeface="Calibri" panose="020F0502020204030204" pitchFamily="34" charset="0"/>
                      </a:endParaRPr>
                    </a:p>
                  </a:txBody>
                  <a:tcPr marL="7134" marR="7134" marT="7134" marB="0" anchor="ctr"/>
                </a:tc>
                <a:tc rowSpan="4">
                  <a:txBody>
                    <a:bodyPr/>
                    <a:lstStyle/>
                    <a:p>
                      <a:pPr algn="ctr" fontAlgn="ctr"/>
                      <a:r>
                        <a:rPr lang="es-MX" sz="1200" u="none" strike="noStrike">
                          <a:effectLst/>
                        </a:rPr>
                        <a:t>Diferente a subsidio</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rowSpan="3">
                  <a:txBody>
                    <a:bodyPr/>
                    <a:lstStyle/>
                    <a:p>
                      <a:pPr algn="ctr" fontAlgn="ctr"/>
                      <a:r>
                        <a:rPr lang="es-MX" sz="1200" u="none" strike="noStrike">
                          <a:effectLst/>
                        </a:rPr>
                        <a:t>1211, 1212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256</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E03502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P0847</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2151928539"/>
                  </a:ext>
                </a:extLst>
              </a:tr>
              <a:tr h="232112">
                <a:tc vMerge="1">
                  <a:txBody>
                    <a:bodyPr/>
                    <a:lstStyle/>
                    <a:p>
                      <a:endParaRPr lang="es-MX"/>
                    </a:p>
                  </a:txBody>
                  <a:tcPr/>
                </a:tc>
                <a:tc>
                  <a:txBody>
                    <a:bodyPr/>
                    <a:lstStyle/>
                    <a:p>
                      <a:pPr algn="l" fontAlgn="ctr"/>
                      <a:r>
                        <a:rPr lang="es-MX" sz="1200" u="none" strike="noStrike">
                          <a:effectLst/>
                        </a:rPr>
                        <a:t>NS Extensión</a:t>
                      </a:r>
                      <a:endParaRPr lang="es-MX" sz="1200" b="0" i="0" u="none" strike="noStrike">
                        <a:solidFill>
                          <a:srgbClr val="000000"/>
                        </a:solidFill>
                        <a:effectLst/>
                        <a:latin typeface="Calibri" panose="020F0502020204030204" pitchFamily="34" charset="0"/>
                      </a:endParaRPr>
                    </a:p>
                  </a:txBody>
                  <a:tcPr marL="7134" marR="7134" marT="7134" marB="0" anchor="ctr"/>
                </a:tc>
                <a:tc vMerge="1">
                  <a:txBody>
                    <a:bodyPr/>
                    <a:lstStyle/>
                    <a:p>
                      <a:endParaRPr lang="es-MX"/>
                    </a:p>
                  </a:txBody>
                  <a:tcP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vMerge="1">
                  <a:txBody>
                    <a:bodyPr/>
                    <a:lstStyle/>
                    <a:p>
                      <a:endParaRPr lang="es-MX"/>
                    </a:p>
                  </a:txBody>
                  <a:tcPr/>
                </a:tc>
                <a:tc>
                  <a:txBody>
                    <a:bodyPr/>
                    <a:lstStyle/>
                    <a:p>
                      <a:pPr algn="ctr" fontAlgn="ctr"/>
                      <a:r>
                        <a:rPr lang="es-MX" sz="1200" u="none" strike="noStrike">
                          <a:effectLst/>
                        </a:rPr>
                        <a:t>256</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E03502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P0847</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3611186229"/>
                  </a:ext>
                </a:extLst>
              </a:tr>
              <a:tr h="232112">
                <a:tc vMerge="1">
                  <a:txBody>
                    <a:bodyPr/>
                    <a:lstStyle/>
                    <a:p>
                      <a:endParaRPr lang="es-MX"/>
                    </a:p>
                  </a:txBody>
                  <a:tcPr/>
                </a:tc>
                <a:tc>
                  <a:txBody>
                    <a:bodyPr/>
                    <a:lstStyle/>
                    <a:p>
                      <a:pPr algn="l" fontAlgn="ctr"/>
                      <a:r>
                        <a:rPr lang="es-MX" sz="1200" u="none" strike="noStrike">
                          <a:effectLst/>
                        </a:rPr>
                        <a:t>NS Posgrado</a:t>
                      </a:r>
                      <a:endParaRPr lang="es-MX" sz="1200" b="0" i="0" u="none" strike="noStrike">
                        <a:solidFill>
                          <a:srgbClr val="000000"/>
                        </a:solidFill>
                        <a:effectLst/>
                        <a:latin typeface="Calibri" panose="020F0502020204030204" pitchFamily="34" charset="0"/>
                      </a:endParaRPr>
                    </a:p>
                  </a:txBody>
                  <a:tcPr marL="7134" marR="7134" marT="7134" marB="0" anchor="ctr"/>
                </a:tc>
                <a:tc vMerge="1">
                  <a:txBody>
                    <a:bodyPr/>
                    <a:lstStyle/>
                    <a:p>
                      <a:endParaRPr lang="es-MX"/>
                    </a:p>
                  </a:txBody>
                  <a:tcP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vMerge="1">
                  <a:txBody>
                    <a:bodyPr/>
                    <a:lstStyle/>
                    <a:p>
                      <a:endParaRPr lang="es-MX"/>
                    </a:p>
                  </a:txBody>
                  <a:tcPr/>
                </a:tc>
                <a:tc>
                  <a:txBody>
                    <a:bodyPr/>
                    <a:lstStyle/>
                    <a:p>
                      <a:pPr algn="ctr" fontAlgn="ctr"/>
                      <a:r>
                        <a:rPr lang="es-MX" sz="1200" u="none" strike="noStrike">
                          <a:effectLst/>
                        </a:rPr>
                        <a:t>254</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E04002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P0844</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P0701.001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2510609044"/>
                  </a:ext>
                </a:extLst>
              </a:tr>
              <a:tr h="167184">
                <a:tc vMerge="1">
                  <a:txBody>
                    <a:bodyPr/>
                    <a:lstStyle/>
                    <a:p>
                      <a:endParaRPr lang="es-MX"/>
                    </a:p>
                  </a:txBody>
                  <a:tcPr/>
                </a:tc>
                <a:tc>
                  <a:txBody>
                    <a:bodyPr/>
                    <a:lstStyle/>
                    <a:p>
                      <a:pPr algn="l" fontAlgn="ctr"/>
                      <a:r>
                        <a:rPr lang="es-MX" sz="1200" u="none" strike="noStrike">
                          <a:effectLst/>
                        </a:rPr>
                        <a:t>RG</a:t>
                      </a:r>
                      <a:endParaRPr lang="es-MX" sz="1200" b="0" i="0" u="none" strike="noStrike">
                        <a:solidFill>
                          <a:srgbClr val="000000"/>
                        </a:solidFill>
                        <a:effectLst/>
                        <a:latin typeface="Calibri" panose="020F0502020204030204" pitchFamily="34" charset="0"/>
                      </a:endParaRPr>
                    </a:p>
                  </a:txBody>
                  <a:tcPr marL="7134" marR="7134" marT="7134" marB="0" anchor="ctr"/>
                </a:tc>
                <a:tc vMerge="1">
                  <a:txBody>
                    <a:bodyPr/>
                    <a:lstStyle/>
                    <a:p>
                      <a:endParaRPr lang="es-MX"/>
                    </a:p>
                  </a:txBody>
                  <a:tcPr/>
                </a:tc>
                <a:tc gridSpan="7">
                  <a:txBody>
                    <a:bodyPr/>
                    <a:lstStyle/>
                    <a:p>
                      <a:pPr algn="ctr" fontAlgn="ctr"/>
                      <a:r>
                        <a:rPr lang="es-MX" sz="1200" u="none" strike="noStrike">
                          <a:effectLst/>
                        </a:rPr>
                        <a:t>N/A</a:t>
                      </a:r>
                      <a:endParaRPr lang="es-MX" sz="1200" b="0" i="0" u="none" strike="noStrike">
                        <a:solidFill>
                          <a:srgbClr val="000000"/>
                        </a:solidFill>
                        <a:effectLst/>
                        <a:latin typeface="Calibri" panose="020F0502020204030204" pitchFamily="34" charset="0"/>
                      </a:endParaRPr>
                    </a:p>
                  </a:txBody>
                  <a:tcPr marL="7134" marR="7134" marT="7134"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624452060"/>
                  </a:ext>
                </a:extLst>
              </a:tr>
              <a:tr h="167184">
                <a:tc rowSpan="4">
                  <a:txBody>
                    <a:bodyPr/>
                    <a:lstStyle/>
                    <a:p>
                      <a:pPr algn="l" fontAlgn="ctr"/>
                      <a:r>
                        <a:rPr lang="es-MX" sz="1200" u="none" strike="noStrike">
                          <a:effectLst/>
                        </a:rPr>
                        <a:t>Cursos de Extensión y Posgrados (actividades de admón específicas, excepto limpieza y vigilancia)</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l" fontAlgn="ctr"/>
                      <a:r>
                        <a:rPr lang="es-MX" sz="1200" u="none" strike="noStrike">
                          <a:effectLst/>
                        </a:rPr>
                        <a:t>NMS</a:t>
                      </a:r>
                      <a:endParaRPr lang="es-MX" sz="1200" b="0" i="0" u="none" strike="noStrike">
                        <a:solidFill>
                          <a:srgbClr val="000000"/>
                        </a:solidFill>
                        <a:effectLst/>
                        <a:latin typeface="Calibri" panose="020F0502020204030204" pitchFamily="34" charset="0"/>
                      </a:endParaRPr>
                    </a:p>
                  </a:txBody>
                  <a:tcPr marL="7134" marR="7134" marT="7134" marB="0" anchor="ctr"/>
                </a:tc>
                <a:tc rowSpan="4">
                  <a:txBody>
                    <a:bodyPr/>
                    <a:lstStyle/>
                    <a:p>
                      <a:pPr algn="ctr" fontAlgn="ctr"/>
                      <a:r>
                        <a:rPr lang="es-MX" sz="1200" u="none" strike="noStrike">
                          <a:effectLst/>
                        </a:rPr>
                        <a:t>Diferente a subsidio</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256</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E03502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P0847</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3218448323"/>
                  </a:ext>
                </a:extLst>
              </a:tr>
              <a:tr h="232112">
                <a:tc vMerge="1">
                  <a:txBody>
                    <a:bodyPr/>
                    <a:lstStyle/>
                    <a:p>
                      <a:endParaRPr lang="es-MX"/>
                    </a:p>
                  </a:txBody>
                  <a:tcPr/>
                </a:tc>
                <a:tc>
                  <a:txBody>
                    <a:bodyPr/>
                    <a:lstStyle/>
                    <a:p>
                      <a:pPr algn="l" fontAlgn="ctr"/>
                      <a:r>
                        <a:rPr lang="es-MX" sz="1200" u="none" strike="noStrike">
                          <a:effectLst/>
                        </a:rPr>
                        <a:t>NS Extensión</a:t>
                      </a:r>
                      <a:endParaRPr lang="es-MX" sz="1200" b="0" i="0" u="none" strike="noStrike">
                        <a:solidFill>
                          <a:srgbClr val="000000"/>
                        </a:solidFill>
                        <a:effectLst/>
                        <a:latin typeface="Calibri" panose="020F0502020204030204" pitchFamily="34" charset="0"/>
                      </a:endParaRPr>
                    </a:p>
                  </a:txBody>
                  <a:tcPr marL="7134" marR="7134" marT="7134" marB="0" anchor="ctr"/>
                </a:tc>
                <a:tc vMerge="1">
                  <a:txBody>
                    <a:bodyPr/>
                    <a:lstStyle/>
                    <a:p>
                      <a:endParaRPr lang="es-MX"/>
                    </a:p>
                  </a:txBody>
                  <a:tcP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256</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E03502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P0847</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775520122"/>
                  </a:ext>
                </a:extLst>
              </a:tr>
              <a:tr h="232112">
                <a:tc vMerge="1">
                  <a:txBody>
                    <a:bodyPr/>
                    <a:lstStyle/>
                    <a:p>
                      <a:endParaRPr lang="es-MX"/>
                    </a:p>
                  </a:txBody>
                  <a:tcPr/>
                </a:tc>
                <a:tc>
                  <a:txBody>
                    <a:bodyPr/>
                    <a:lstStyle/>
                    <a:p>
                      <a:pPr algn="l" fontAlgn="ctr"/>
                      <a:r>
                        <a:rPr lang="es-MX" sz="1200" u="none" strike="noStrike">
                          <a:effectLst/>
                        </a:rPr>
                        <a:t>NS Posgrado</a:t>
                      </a:r>
                      <a:endParaRPr lang="es-MX" sz="1200" b="0" i="0" u="none" strike="noStrike">
                        <a:solidFill>
                          <a:srgbClr val="000000"/>
                        </a:solidFill>
                        <a:effectLst/>
                        <a:latin typeface="Calibri" panose="020F0502020204030204" pitchFamily="34" charset="0"/>
                      </a:endParaRPr>
                    </a:p>
                  </a:txBody>
                  <a:tcPr marL="7134" marR="7134" marT="7134" marB="0" anchor="ctr"/>
                </a:tc>
                <a:tc vMerge="1">
                  <a:txBody>
                    <a:bodyPr/>
                    <a:lstStyle/>
                    <a:p>
                      <a:endParaRPr lang="es-MX"/>
                    </a:p>
                  </a:txBody>
                  <a:tcP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254</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E04002</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P0844</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a:t>
                      </a:r>
                      <a:endParaRPr lang="es-MX" sz="1200" b="0" i="0" u="none" strike="noStrike">
                        <a:solidFill>
                          <a:srgbClr val="000000"/>
                        </a:solidFill>
                        <a:effectLst/>
                        <a:latin typeface="Calibri" panose="020F0502020204030204" pitchFamily="34" charset="0"/>
                      </a:endParaRPr>
                    </a:p>
                  </a:txBody>
                  <a:tcPr marL="7134" marR="7134" marT="7134" marB="0" anchor="ctr"/>
                </a:tc>
                <a:tc>
                  <a:txBody>
                    <a:bodyPr/>
                    <a:lstStyle/>
                    <a:p>
                      <a:pPr algn="ctr" fontAlgn="ctr"/>
                      <a:r>
                        <a:rPr lang="es-MX" sz="1200" u="none" strike="noStrike">
                          <a:effectLst/>
                        </a:rPr>
                        <a:t>P0701.001</a:t>
                      </a:r>
                      <a:endParaRPr lang="es-MX" sz="1200" b="0" i="0" u="none" strike="noStrike">
                        <a:solidFill>
                          <a:srgbClr val="000000"/>
                        </a:solidFill>
                        <a:effectLst/>
                        <a:latin typeface="Calibri" panose="020F0502020204030204" pitchFamily="34" charset="0"/>
                      </a:endParaRPr>
                    </a:p>
                  </a:txBody>
                  <a:tcPr marL="7134" marR="7134" marT="7134" marB="0" anchor="ctr"/>
                </a:tc>
                <a:extLst>
                  <a:ext uri="{0D108BD9-81ED-4DB2-BD59-A6C34878D82A}">
                    <a16:rowId xmlns:a16="http://schemas.microsoft.com/office/drawing/2014/main" val="3069762741"/>
                  </a:ext>
                </a:extLst>
              </a:tr>
              <a:tr h="167184">
                <a:tc vMerge="1">
                  <a:txBody>
                    <a:bodyPr/>
                    <a:lstStyle/>
                    <a:p>
                      <a:endParaRPr lang="es-MX"/>
                    </a:p>
                  </a:txBody>
                  <a:tcPr/>
                </a:tc>
                <a:tc>
                  <a:txBody>
                    <a:bodyPr/>
                    <a:lstStyle/>
                    <a:p>
                      <a:pPr algn="l" fontAlgn="ctr"/>
                      <a:r>
                        <a:rPr lang="es-MX" sz="1200" u="none" strike="noStrike">
                          <a:effectLst/>
                        </a:rPr>
                        <a:t>RG</a:t>
                      </a:r>
                      <a:endParaRPr lang="es-MX" sz="1200" b="0" i="0" u="none" strike="noStrike">
                        <a:solidFill>
                          <a:srgbClr val="000000"/>
                        </a:solidFill>
                        <a:effectLst/>
                        <a:latin typeface="Calibri" panose="020F0502020204030204" pitchFamily="34" charset="0"/>
                      </a:endParaRPr>
                    </a:p>
                  </a:txBody>
                  <a:tcPr marL="7134" marR="7134" marT="7134" marB="0" anchor="ctr"/>
                </a:tc>
                <a:tc vMerge="1">
                  <a:txBody>
                    <a:bodyPr/>
                    <a:lstStyle/>
                    <a:p>
                      <a:endParaRPr lang="es-MX"/>
                    </a:p>
                  </a:txBody>
                  <a:tcPr/>
                </a:tc>
                <a:tc gridSpan="7">
                  <a:txBody>
                    <a:bodyPr/>
                    <a:lstStyle/>
                    <a:p>
                      <a:pPr algn="ctr" fontAlgn="ctr"/>
                      <a:r>
                        <a:rPr lang="es-MX" sz="1200" u="none" strike="noStrike">
                          <a:effectLst/>
                        </a:rPr>
                        <a:t>N/A</a:t>
                      </a:r>
                      <a:endParaRPr lang="es-MX" sz="1200" b="0" i="0" u="none" strike="noStrike">
                        <a:solidFill>
                          <a:srgbClr val="000000"/>
                        </a:solidFill>
                        <a:effectLst/>
                        <a:latin typeface="Calibri" panose="020F0502020204030204" pitchFamily="34" charset="0"/>
                      </a:endParaRPr>
                    </a:p>
                  </a:txBody>
                  <a:tcPr marL="7134" marR="7134" marT="7134"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63958482"/>
                  </a:ext>
                </a:extLst>
              </a:tr>
              <a:tr h="167184">
                <a:tc>
                  <a:txBody>
                    <a:bodyPr/>
                    <a:lstStyle/>
                    <a:p>
                      <a:pPr algn="l" fontAlgn="ctr"/>
                      <a:r>
                        <a:rPr lang="es-MX" sz="1200" u="none" strike="noStrike">
                          <a:effectLst/>
                        </a:rPr>
                        <a:t>Convenios y POA's</a:t>
                      </a:r>
                      <a:endParaRPr lang="es-MX" sz="1200" b="0" i="0" u="none" strike="noStrike">
                        <a:solidFill>
                          <a:srgbClr val="000000"/>
                        </a:solidFill>
                        <a:effectLst/>
                        <a:latin typeface="Calibri" panose="020F0502020204030204" pitchFamily="34" charset="0"/>
                      </a:endParaRPr>
                    </a:p>
                  </a:txBody>
                  <a:tcPr marL="7134" marR="7134" marT="7134" marB="0" anchor="ctr"/>
                </a:tc>
                <a:tc gridSpan="9">
                  <a:txBody>
                    <a:bodyPr/>
                    <a:lstStyle/>
                    <a:p>
                      <a:pPr algn="ctr" fontAlgn="ctr"/>
                      <a:r>
                        <a:rPr lang="es-MX" sz="1200" u="none" strike="noStrike" dirty="0">
                          <a:effectLst/>
                        </a:rPr>
                        <a:t>Se atenderá a la estructura presupuestal asignada por la DRF</a:t>
                      </a:r>
                      <a:endParaRPr lang="es-MX" sz="1200" b="0" i="0" u="none" strike="noStrike" dirty="0">
                        <a:solidFill>
                          <a:srgbClr val="000000"/>
                        </a:solidFill>
                        <a:effectLst/>
                        <a:latin typeface="Calibri" panose="020F0502020204030204" pitchFamily="34" charset="0"/>
                      </a:endParaRPr>
                    </a:p>
                  </a:txBody>
                  <a:tcPr marL="7134" marR="7134" marT="7134"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609529070"/>
                  </a:ext>
                </a:extLst>
              </a:tr>
            </a:tbl>
          </a:graphicData>
        </a:graphic>
      </p:graphicFrame>
    </p:spTree>
    <p:extLst>
      <p:ext uri="{BB962C8B-B14F-4D97-AF65-F5344CB8AC3E}">
        <p14:creationId xmlns:p14="http://schemas.microsoft.com/office/powerpoint/2010/main" val="3586885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3B19D604-680F-4246-93A5-B89761E2EDBB}"/>
              </a:ext>
            </a:extLst>
          </p:cNvPr>
          <p:cNvSpPr/>
          <p:nvPr/>
        </p:nvSpPr>
        <p:spPr>
          <a:xfrm>
            <a:off x="609599" y="208422"/>
            <a:ext cx="6259523" cy="369332"/>
          </a:xfrm>
          <a:prstGeom prst="rect">
            <a:avLst/>
          </a:prstGeom>
        </p:spPr>
        <p:txBody>
          <a:bodyPr wrap="square">
            <a:spAutoFit/>
          </a:bodyPr>
          <a:lstStyle/>
          <a:p>
            <a:r>
              <a:rPr lang="es-ES" dirty="0">
                <a:solidFill>
                  <a:srgbClr val="FFFFFF"/>
                </a:solidFill>
                <a:latin typeface="Raleway SemiBold"/>
                <a:cs typeface="Raleway Regular"/>
              </a:rPr>
              <a:t>AREAS FUNCIONALES / Capítulo 1000</a:t>
            </a:r>
            <a:endParaRPr lang="es-ES" dirty="0">
              <a:solidFill>
                <a:srgbClr val="FFFFFF"/>
              </a:solidFill>
              <a:latin typeface="Raleway Regular"/>
              <a:cs typeface="Raleway Regular"/>
            </a:endParaRPr>
          </a:p>
        </p:txBody>
      </p:sp>
      <p:graphicFrame>
        <p:nvGraphicFramePr>
          <p:cNvPr id="7" name="Tabla 6">
            <a:extLst>
              <a:ext uri="{FF2B5EF4-FFF2-40B4-BE49-F238E27FC236}">
                <a16:creationId xmlns:a16="http://schemas.microsoft.com/office/drawing/2014/main" id="{18C52495-74AF-4FA0-9FF0-7C743623E1DE}"/>
              </a:ext>
            </a:extLst>
          </p:cNvPr>
          <p:cNvGraphicFramePr>
            <a:graphicFrameLocks noGrp="1"/>
          </p:cNvGraphicFramePr>
          <p:nvPr>
            <p:extLst>
              <p:ext uri="{D42A27DB-BD31-4B8C-83A1-F6EECF244321}">
                <p14:modId xmlns:p14="http://schemas.microsoft.com/office/powerpoint/2010/main" val="3505553428"/>
              </p:ext>
            </p:extLst>
          </p:nvPr>
        </p:nvGraphicFramePr>
        <p:xfrm>
          <a:off x="710313" y="868074"/>
          <a:ext cx="8045232" cy="5930692"/>
        </p:xfrm>
        <a:graphic>
          <a:graphicData uri="http://schemas.openxmlformats.org/drawingml/2006/table">
            <a:tbl>
              <a:tblPr firstRow="1">
                <a:tableStyleId>{5C22544A-7EE6-4342-B048-85BDC9FD1C3A}</a:tableStyleId>
              </a:tblPr>
              <a:tblGrid>
                <a:gridCol w="2282276">
                  <a:extLst>
                    <a:ext uri="{9D8B030D-6E8A-4147-A177-3AD203B41FA5}">
                      <a16:colId xmlns:a16="http://schemas.microsoft.com/office/drawing/2014/main" val="3484428406"/>
                    </a:ext>
                  </a:extLst>
                </a:gridCol>
                <a:gridCol w="997052">
                  <a:extLst>
                    <a:ext uri="{9D8B030D-6E8A-4147-A177-3AD203B41FA5}">
                      <a16:colId xmlns:a16="http://schemas.microsoft.com/office/drawing/2014/main" val="3647248230"/>
                    </a:ext>
                  </a:extLst>
                </a:gridCol>
                <a:gridCol w="986520">
                  <a:extLst>
                    <a:ext uri="{9D8B030D-6E8A-4147-A177-3AD203B41FA5}">
                      <a16:colId xmlns:a16="http://schemas.microsoft.com/office/drawing/2014/main" val="3236523852"/>
                    </a:ext>
                  </a:extLst>
                </a:gridCol>
                <a:gridCol w="409116">
                  <a:extLst>
                    <a:ext uri="{9D8B030D-6E8A-4147-A177-3AD203B41FA5}">
                      <a16:colId xmlns:a16="http://schemas.microsoft.com/office/drawing/2014/main" val="1553545310"/>
                    </a:ext>
                  </a:extLst>
                </a:gridCol>
                <a:gridCol w="441032">
                  <a:extLst>
                    <a:ext uri="{9D8B030D-6E8A-4147-A177-3AD203B41FA5}">
                      <a16:colId xmlns:a16="http://schemas.microsoft.com/office/drawing/2014/main" val="377233088"/>
                    </a:ext>
                  </a:extLst>
                </a:gridCol>
                <a:gridCol w="330774">
                  <a:extLst>
                    <a:ext uri="{9D8B030D-6E8A-4147-A177-3AD203B41FA5}">
                      <a16:colId xmlns:a16="http://schemas.microsoft.com/office/drawing/2014/main" val="986334611"/>
                    </a:ext>
                  </a:extLst>
                </a:gridCol>
                <a:gridCol w="661899">
                  <a:extLst>
                    <a:ext uri="{9D8B030D-6E8A-4147-A177-3AD203B41FA5}">
                      <a16:colId xmlns:a16="http://schemas.microsoft.com/office/drawing/2014/main" val="1493146777"/>
                    </a:ext>
                  </a:extLst>
                </a:gridCol>
                <a:gridCol w="530980">
                  <a:extLst>
                    <a:ext uri="{9D8B030D-6E8A-4147-A177-3AD203B41FA5}">
                      <a16:colId xmlns:a16="http://schemas.microsoft.com/office/drawing/2014/main" val="840397896"/>
                    </a:ext>
                  </a:extLst>
                </a:gridCol>
                <a:gridCol w="278547">
                  <a:extLst>
                    <a:ext uri="{9D8B030D-6E8A-4147-A177-3AD203B41FA5}">
                      <a16:colId xmlns:a16="http://schemas.microsoft.com/office/drawing/2014/main" val="665708896"/>
                    </a:ext>
                  </a:extLst>
                </a:gridCol>
                <a:gridCol w="1127036">
                  <a:extLst>
                    <a:ext uri="{9D8B030D-6E8A-4147-A177-3AD203B41FA5}">
                      <a16:colId xmlns:a16="http://schemas.microsoft.com/office/drawing/2014/main" val="622891497"/>
                    </a:ext>
                  </a:extLst>
                </a:gridCol>
              </a:tblGrid>
              <a:tr h="182662">
                <a:tc gridSpan="10">
                  <a:txBody>
                    <a:bodyPr/>
                    <a:lstStyle/>
                    <a:p>
                      <a:pPr algn="ctr" fontAlgn="ctr"/>
                      <a:r>
                        <a:rPr lang="es-MX" sz="1300" u="none" strike="noStrike" dirty="0">
                          <a:effectLst/>
                        </a:rPr>
                        <a:t>PAGOS ADICIONALES POR ACTIVIDADES EXTRAORDINARIAS</a:t>
                      </a:r>
                      <a:endParaRPr lang="es-MX" sz="1300" b="1" i="0" u="none" strike="noStrike" dirty="0">
                        <a:solidFill>
                          <a:srgbClr val="000000"/>
                        </a:solidFill>
                        <a:effectLst/>
                        <a:latin typeface="Calibri" panose="020F0502020204030204" pitchFamily="34" charset="0"/>
                      </a:endParaRPr>
                    </a:p>
                  </a:txBody>
                  <a:tcPr marL="8687" marR="8687" marT="8687"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8992609"/>
                  </a:ext>
                </a:extLst>
              </a:tr>
              <a:tr h="182662">
                <a:tc rowSpan="3">
                  <a:txBody>
                    <a:bodyPr/>
                    <a:lstStyle/>
                    <a:p>
                      <a:pPr algn="l" fontAlgn="ctr"/>
                      <a:r>
                        <a:rPr lang="es-MX" sz="1300" u="none" strike="noStrike">
                          <a:effectLst/>
                        </a:rPr>
                        <a:t>Tiempo extraordinario por cursos de extensión y posgrados, (operación de laboratorios y bibliotecas)</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NMS</a:t>
                      </a:r>
                      <a:endParaRPr lang="es-MX" sz="1300" b="0" i="0" u="none" strike="noStrike">
                        <a:solidFill>
                          <a:srgbClr val="000000"/>
                        </a:solidFill>
                        <a:effectLst/>
                        <a:latin typeface="Calibri" panose="020F0502020204030204" pitchFamily="34" charset="0"/>
                      </a:endParaRPr>
                    </a:p>
                  </a:txBody>
                  <a:tcPr marL="8687" marR="8687" marT="8687" marB="0" anchor="ctr"/>
                </a:tc>
                <a:tc rowSpan="3">
                  <a:txBody>
                    <a:bodyPr/>
                    <a:lstStyle/>
                    <a:p>
                      <a:pPr algn="ctr" fontAlgn="ctr"/>
                      <a:r>
                        <a:rPr lang="es-MX" sz="1300" u="none" strike="noStrike">
                          <a:effectLst/>
                        </a:rPr>
                        <a:t>Diferente a subsidio</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rowSpan="3">
                  <a:txBody>
                    <a:bodyPr/>
                    <a:lstStyle/>
                    <a:p>
                      <a:pPr algn="ctr" fontAlgn="ctr"/>
                      <a:r>
                        <a:rPr lang="es-MX" sz="1300" u="none" strike="noStrike">
                          <a:effectLst/>
                        </a:rPr>
                        <a:t>1211, 1212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E03502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P0847</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1814302614"/>
                  </a:ext>
                </a:extLst>
              </a:tr>
              <a:tr h="182662">
                <a:tc vMerge="1">
                  <a:txBody>
                    <a:bodyPr/>
                    <a:lstStyle/>
                    <a:p>
                      <a:endParaRPr lang="es-MX"/>
                    </a:p>
                  </a:txBody>
                  <a:tcPr/>
                </a:tc>
                <a:tc>
                  <a:txBody>
                    <a:bodyPr/>
                    <a:lstStyle/>
                    <a:p>
                      <a:pPr algn="l" fontAlgn="ctr"/>
                      <a:r>
                        <a:rPr lang="es-MX" sz="1300" u="none" strike="noStrike">
                          <a:effectLst/>
                        </a:rPr>
                        <a:t>NS Extensión</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E03502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P0847</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4282305405"/>
                  </a:ext>
                </a:extLst>
              </a:tr>
              <a:tr h="342306">
                <a:tc vMerge="1">
                  <a:txBody>
                    <a:bodyPr/>
                    <a:lstStyle/>
                    <a:p>
                      <a:endParaRPr lang="es-MX"/>
                    </a:p>
                  </a:txBody>
                  <a:tcPr/>
                </a:tc>
                <a:tc>
                  <a:txBody>
                    <a:bodyPr/>
                    <a:lstStyle/>
                    <a:p>
                      <a:pPr algn="l" fontAlgn="ctr"/>
                      <a:r>
                        <a:rPr lang="es-MX" sz="1300" u="none" strike="noStrike">
                          <a:effectLst/>
                        </a:rPr>
                        <a:t>NS Posgrado</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254</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E04002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P0844</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P0701.001</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2182939968"/>
                  </a:ext>
                </a:extLst>
              </a:tr>
              <a:tr h="182662">
                <a:tc rowSpan="3">
                  <a:txBody>
                    <a:bodyPr/>
                    <a:lstStyle/>
                    <a:p>
                      <a:pPr algn="l" fontAlgn="ctr"/>
                      <a:r>
                        <a:rPr lang="es-MX" sz="1300" u="none" strike="noStrike">
                          <a:effectLst/>
                        </a:rPr>
                        <a:t>Tiempo extraordinario por intendencia en cursos de extensión y posgrados.</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NMS</a:t>
                      </a:r>
                      <a:endParaRPr lang="es-MX" sz="1300" b="0" i="0" u="none" strike="noStrike">
                        <a:solidFill>
                          <a:srgbClr val="000000"/>
                        </a:solidFill>
                        <a:effectLst/>
                        <a:latin typeface="Calibri" panose="020F0502020204030204" pitchFamily="34" charset="0"/>
                      </a:endParaRPr>
                    </a:p>
                  </a:txBody>
                  <a:tcPr marL="8687" marR="8687" marT="8687" marB="0" anchor="ctr"/>
                </a:tc>
                <a:tc rowSpan="3">
                  <a:txBody>
                    <a:bodyPr/>
                    <a:lstStyle/>
                    <a:p>
                      <a:pPr algn="ctr" fontAlgn="ctr"/>
                      <a:r>
                        <a:rPr lang="es-MX" sz="1300" u="none" strike="noStrike">
                          <a:effectLst/>
                        </a:rPr>
                        <a:t>Diferente a subsidio</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rowSpan="3">
                  <a:txBody>
                    <a:bodyPr/>
                    <a:lstStyle/>
                    <a:p>
                      <a:pPr algn="ctr" fontAlgn="ctr"/>
                      <a:r>
                        <a:rPr lang="es-MX" sz="1300" u="none" strike="noStrike">
                          <a:effectLst/>
                        </a:rPr>
                        <a:t>1211, 1212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M00106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3786226437"/>
                  </a:ext>
                </a:extLst>
              </a:tr>
              <a:tr h="182662">
                <a:tc vMerge="1">
                  <a:txBody>
                    <a:bodyPr/>
                    <a:lstStyle/>
                    <a:p>
                      <a:endParaRPr lang="es-MX"/>
                    </a:p>
                  </a:txBody>
                  <a:tcPr/>
                </a:tc>
                <a:tc>
                  <a:txBody>
                    <a:bodyPr/>
                    <a:lstStyle/>
                    <a:p>
                      <a:pPr algn="l" fontAlgn="ctr"/>
                      <a:r>
                        <a:rPr lang="es-MX" sz="1300" u="none" strike="noStrike">
                          <a:effectLst/>
                        </a:rPr>
                        <a:t>NS Extensión</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M00106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2218284442"/>
                  </a:ext>
                </a:extLst>
              </a:tr>
              <a:tr h="182662">
                <a:tc vMerge="1">
                  <a:txBody>
                    <a:bodyPr/>
                    <a:lstStyle/>
                    <a:p>
                      <a:endParaRPr lang="es-MX"/>
                    </a:p>
                  </a:txBody>
                  <a:tcPr/>
                </a:tc>
                <a:tc>
                  <a:txBody>
                    <a:bodyPr/>
                    <a:lstStyle/>
                    <a:p>
                      <a:pPr algn="l" fontAlgn="ctr"/>
                      <a:r>
                        <a:rPr lang="es-MX" sz="1300" u="none" strike="noStrike">
                          <a:effectLst/>
                        </a:rPr>
                        <a:t>NS Posgrado</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M00106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P0701.001</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3288344011"/>
                  </a:ext>
                </a:extLst>
              </a:tr>
              <a:tr h="182662">
                <a:tc rowSpan="3">
                  <a:txBody>
                    <a:bodyPr/>
                    <a:lstStyle/>
                    <a:p>
                      <a:pPr algn="l" fontAlgn="ctr"/>
                      <a:r>
                        <a:rPr lang="es-MX" sz="1300" u="none" strike="noStrike">
                          <a:effectLst/>
                        </a:rPr>
                        <a:t>Tiempo extraordinario por vigilancia en cursos de extensión y posgrados.</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NMS</a:t>
                      </a:r>
                      <a:endParaRPr lang="es-MX" sz="1300" b="0" i="0" u="none" strike="noStrike">
                        <a:solidFill>
                          <a:srgbClr val="000000"/>
                        </a:solidFill>
                        <a:effectLst/>
                        <a:latin typeface="Calibri" panose="020F0502020204030204" pitchFamily="34" charset="0"/>
                      </a:endParaRPr>
                    </a:p>
                  </a:txBody>
                  <a:tcPr marL="8687" marR="8687" marT="8687" marB="0" anchor="ctr"/>
                </a:tc>
                <a:tc rowSpan="3">
                  <a:txBody>
                    <a:bodyPr/>
                    <a:lstStyle/>
                    <a:p>
                      <a:pPr algn="ctr" fontAlgn="ctr"/>
                      <a:r>
                        <a:rPr lang="es-MX" sz="1300" u="none" strike="noStrike">
                          <a:effectLst/>
                        </a:rPr>
                        <a:t>Diferente a subsidio</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rowSpan="3">
                  <a:txBody>
                    <a:bodyPr/>
                    <a:lstStyle/>
                    <a:p>
                      <a:pPr algn="ctr" fontAlgn="ctr"/>
                      <a:r>
                        <a:rPr lang="es-MX" sz="1300" u="none" strike="noStrike">
                          <a:effectLst/>
                        </a:rPr>
                        <a:t>1211, 1212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M00108</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1412470021"/>
                  </a:ext>
                </a:extLst>
              </a:tr>
              <a:tr h="182662">
                <a:tc vMerge="1">
                  <a:txBody>
                    <a:bodyPr/>
                    <a:lstStyle/>
                    <a:p>
                      <a:endParaRPr lang="es-MX"/>
                    </a:p>
                  </a:txBody>
                  <a:tcPr/>
                </a:tc>
                <a:tc>
                  <a:txBody>
                    <a:bodyPr/>
                    <a:lstStyle/>
                    <a:p>
                      <a:pPr algn="l" fontAlgn="ctr"/>
                      <a:r>
                        <a:rPr lang="es-MX" sz="1300" u="none" strike="noStrike">
                          <a:effectLst/>
                        </a:rPr>
                        <a:t>NS Extensión</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M00108</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3861135433"/>
                  </a:ext>
                </a:extLst>
              </a:tr>
              <a:tr h="182662">
                <a:tc vMerge="1">
                  <a:txBody>
                    <a:bodyPr/>
                    <a:lstStyle/>
                    <a:p>
                      <a:endParaRPr lang="es-MX"/>
                    </a:p>
                  </a:txBody>
                  <a:tcPr/>
                </a:tc>
                <a:tc>
                  <a:txBody>
                    <a:bodyPr/>
                    <a:lstStyle/>
                    <a:p>
                      <a:pPr algn="l" fontAlgn="ctr"/>
                      <a:r>
                        <a:rPr lang="es-MX" sz="1300" u="none" strike="noStrike">
                          <a:effectLst/>
                        </a:rPr>
                        <a:t>NS Posgrado</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M00108</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P0701.001</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636528480"/>
                  </a:ext>
                </a:extLst>
              </a:tr>
              <a:tr h="182662">
                <a:tc rowSpan="3">
                  <a:txBody>
                    <a:bodyPr/>
                    <a:lstStyle/>
                    <a:p>
                      <a:pPr algn="l" fontAlgn="ctr"/>
                      <a:r>
                        <a:rPr lang="es-MX" sz="1300" u="none" strike="noStrike">
                          <a:effectLst/>
                        </a:rPr>
                        <a:t>Tiempo extraordinario  y contratos por vigilanca (Guardias)</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NMS</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rowSpan="3">
                  <a:txBody>
                    <a:bodyPr/>
                    <a:lstStyle/>
                    <a:p>
                      <a:pPr algn="ctr" fontAlgn="ctr"/>
                      <a:r>
                        <a:rPr lang="es-MX" sz="1300" u="none" strike="noStrike">
                          <a:effectLst/>
                        </a:rPr>
                        <a:t>1211, 1212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M00108</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G0201</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2821692527"/>
                  </a:ext>
                </a:extLst>
              </a:tr>
              <a:tr h="182662">
                <a:tc vMerge="1">
                  <a:txBody>
                    <a:bodyPr/>
                    <a:lstStyle/>
                    <a:p>
                      <a:endParaRPr lang="es-MX"/>
                    </a:p>
                  </a:txBody>
                  <a:tcPr/>
                </a:tc>
                <a:tc>
                  <a:txBody>
                    <a:bodyPr/>
                    <a:lstStyle/>
                    <a:p>
                      <a:pPr algn="l" fontAlgn="ctr"/>
                      <a:r>
                        <a:rPr lang="es-MX" sz="1300" u="none" strike="noStrike">
                          <a:effectLst/>
                        </a:rPr>
                        <a:t>NS</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M00108</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G0201</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2988929613"/>
                  </a:ext>
                </a:extLst>
              </a:tr>
              <a:tr h="182662">
                <a:tc vMerge="1">
                  <a:txBody>
                    <a:bodyPr/>
                    <a:lstStyle/>
                    <a:p>
                      <a:endParaRPr lang="es-MX"/>
                    </a:p>
                  </a:txBody>
                  <a:tcPr/>
                </a:tc>
                <a:tc>
                  <a:txBody>
                    <a:bodyPr/>
                    <a:lstStyle/>
                    <a:p>
                      <a:pPr algn="l" fontAlgn="ctr"/>
                      <a:r>
                        <a:rPr lang="es-MX" sz="1300" u="none" strike="noStrike">
                          <a:effectLst/>
                        </a:rPr>
                        <a:t>RG</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M00108</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G0201</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4072665756"/>
                  </a:ext>
                </a:extLst>
              </a:tr>
              <a:tr h="182662">
                <a:tc rowSpan="3">
                  <a:txBody>
                    <a:bodyPr/>
                    <a:lstStyle/>
                    <a:p>
                      <a:pPr algn="l" fontAlgn="ctr"/>
                      <a:r>
                        <a:rPr lang="es-MX" sz="1300" u="none" strike="noStrike">
                          <a:effectLst/>
                        </a:rPr>
                        <a:t>Prima dominical</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NMS</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rowSpan="3">
                  <a:txBody>
                    <a:bodyPr/>
                    <a:lstStyle/>
                    <a:p>
                      <a:pPr algn="ctr" fontAlgn="ctr"/>
                      <a:r>
                        <a:rPr lang="es-MX" sz="1300" u="none" strike="noStrike">
                          <a:effectLst/>
                        </a:rPr>
                        <a:t>1211, 1212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M00108</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G0201</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2527259979"/>
                  </a:ext>
                </a:extLst>
              </a:tr>
              <a:tr h="182662">
                <a:tc vMerge="1">
                  <a:txBody>
                    <a:bodyPr/>
                    <a:lstStyle/>
                    <a:p>
                      <a:endParaRPr lang="es-MX"/>
                    </a:p>
                  </a:txBody>
                  <a:tcPr/>
                </a:tc>
                <a:tc>
                  <a:txBody>
                    <a:bodyPr/>
                    <a:lstStyle/>
                    <a:p>
                      <a:pPr algn="l" fontAlgn="ctr"/>
                      <a:r>
                        <a:rPr lang="es-MX" sz="1300" u="none" strike="noStrike">
                          <a:effectLst/>
                        </a:rPr>
                        <a:t>NS</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dirty="0">
                          <a:effectLst/>
                        </a:rPr>
                        <a:t>-</a:t>
                      </a:r>
                      <a:endParaRPr lang="es-MX" sz="1300" b="0" i="0" u="none" strike="noStrike" dirty="0">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M00108</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G0201</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265029928"/>
                  </a:ext>
                </a:extLst>
              </a:tr>
              <a:tr h="182662">
                <a:tc vMerge="1">
                  <a:txBody>
                    <a:bodyPr/>
                    <a:lstStyle/>
                    <a:p>
                      <a:endParaRPr lang="es-MX"/>
                    </a:p>
                  </a:txBody>
                  <a:tcPr/>
                </a:tc>
                <a:tc>
                  <a:txBody>
                    <a:bodyPr/>
                    <a:lstStyle/>
                    <a:p>
                      <a:pPr algn="l" fontAlgn="ctr"/>
                      <a:r>
                        <a:rPr lang="es-MX" sz="1300" u="none" strike="noStrike">
                          <a:effectLst/>
                        </a:rPr>
                        <a:t>RG</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M00108</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dirty="0">
                          <a:effectLst/>
                        </a:rPr>
                        <a:t>G1136</a:t>
                      </a:r>
                      <a:endParaRPr lang="es-MX" sz="1300" b="0" i="0" u="none" strike="noStrike" dirty="0">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G0201</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2632660461"/>
                  </a:ext>
                </a:extLst>
              </a:tr>
              <a:tr h="182662">
                <a:tc rowSpan="3">
                  <a:txBody>
                    <a:bodyPr/>
                    <a:lstStyle/>
                    <a:p>
                      <a:pPr algn="l" fontAlgn="ctr"/>
                      <a:r>
                        <a:rPr lang="es-MX" sz="1300" u="none" strike="noStrike">
                          <a:effectLst/>
                        </a:rPr>
                        <a:t>Tiempo extraordinario y contratos por actividades de limpieza, intendencia y mantenimiento (No Guardias).</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NMS</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rowSpan="3">
                  <a:txBody>
                    <a:bodyPr/>
                    <a:lstStyle/>
                    <a:p>
                      <a:pPr algn="ctr" fontAlgn="ctr"/>
                      <a:r>
                        <a:rPr lang="es-MX" sz="1300" u="none" strike="noStrike">
                          <a:effectLst/>
                        </a:rPr>
                        <a:t>1211, 1212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M00106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G0201</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1565952853"/>
                  </a:ext>
                </a:extLst>
              </a:tr>
              <a:tr h="182662">
                <a:tc vMerge="1">
                  <a:txBody>
                    <a:bodyPr/>
                    <a:lstStyle/>
                    <a:p>
                      <a:endParaRPr lang="es-MX"/>
                    </a:p>
                  </a:txBody>
                  <a:tcPr/>
                </a:tc>
                <a:tc>
                  <a:txBody>
                    <a:bodyPr/>
                    <a:lstStyle/>
                    <a:p>
                      <a:pPr algn="l" fontAlgn="ctr"/>
                      <a:r>
                        <a:rPr lang="es-MX" sz="1300" u="none" strike="noStrike">
                          <a:effectLst/>
                        </a:rPr>
                        <a:t>NS</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M00106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G0201</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2403308301"/>
                  </a:ext>
                </a:extLst>
              </a:tr>
              <a:tr h="390338">
                <a:tc vMerge="1">
                  <a:txBody>
                    <a:bodyPr/>
                    <a:lstStyle/>
                    <a:p>
                      <a:endParaRPr lang="es-MX"/>
                    </a:p>
                  </a:txBody>
                  <a:tcPr/>
                </a:tc>
                <a:tc>
                  <a:txBody>
                    <a:bodyPr/>
                    <a:lstStyle/>
                    <a:p>
                      <a:pPr algn="l" fontAlgn="ctr"/>
                      <a:r>
                        <a:rPr lang="es-MX" sz="1300" u="none" strike="noStrike">
                          <a:effectLst/>
                        </a:rPr>
                        <a:t>RG</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M00106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G0201</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1696185221"/>
                  </a:ext>
                </a:extLst>
              </a:tr>
              <a:tr h="182662">
                <a:tc rowSpan="2">
                  <a:txBody>
                    <a:bodyPr/>
                    <a:lstStyle/>
                    <a:p>
                      <a:pPr algn="l" fontAlgn="ctr"/>
                      <a:r>
                        <a:rPr lang="es-MX" sz="1300" u="none" strike="noStrike">
                          <a:effectLst/>
                        </a:rPr>
                        <a:t>Prefectura</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NMS</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rowSpan="2">
                  <a:txBody>
                    <a:bodyPr/>
                    <a:lstStyle/>
                    <a:p>
                      <a:pPr algn="ctr" fontAlgn="ctr"/>
                      <a:r>
                        <a:rPr lang="es-MX" sz="1300" u="none" strike="noStrike">
                          <a:effectLst/>
                        </a:rPr>
                        <a:t>1211, 1212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252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E06601</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P2852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2136467997"/>
                  </a:ext>
                </a:extLst>
              </a:tr>
              <a:tr h="182662">
                <a:tc vMerge="1">
                  <a:txBody>
                    <a:bodyPr/>
                    <a:lstStyle/>
                    <a:p>
                      <a:endParaRPr lang="es-MX"/>
                    </a:p>
                  </a:txBody>
                  <a:tcPr/>
                </a:tc>
                <a:tc>
                  <a:txBody>
                    <a:bodyPr/>
                    <a:lstStyle/>
                    <a:p>
                      <a:pPr algn="l" fontAlgn="ctr"/>
                      <a:r>
                        <a:rPr lang="es-MX" sz="1300" u="none" strike="noStrike">
                          <a:effectLst/>
                        </a:rPr>
                        <a:t>NS</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253</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E06601</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P2852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3574241419"/>
                  </a:ext>
                </a:extLst>
              </a:tr>
              <a:tr h="182662">
                <a:tc rowSpan="2">
                  <a:txBody>
                    <a:bodyPr/>
                    <a:lstStyle/>
                    <a:p>
                      <a:pPr algn="l" fontAlgn="ctr"/>
                      <a:r>
                        <a:rPr lang="es-MX" sz="1300" u="none" strike="noStrike">
                          <a:effectLst/>
                        </a:rPr>
                        <a:t>Exámenes de regularización, no cubiertos en el año correspondiente </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ctr"/>
                      <a:r>
                        <a:rPr lang="es-MX" sz="1300" u="none" strike="noStrike">
                          <a:effectLst/>
                        </a:rPr>
                        <a:t>NMS</a:t>
                      </a:r>
                      <a:endParaRPr lang="es-MX" sz="1300" b="0" i="0" u="none" strike="noStrike">
                        <a:solidFill>
                          <a:srgbClr val="000000"/>
                        </a:solidFill>
                        <a:effectLst/>
                        <a:latin typeface="Calibri" panose="020F0502020204030204" pitchFamily="34" charset="0"/>
                      </a:endParaRPr>
                    </a:p>
                  </a:txBody>
                  <a:tcPr marL="8687" marR="8687" marT="8687" marB="0" anchor="ctr"/>
                </a:tc>
                <a:tc rowSpan="2">
                  <a:txBody>
                    <a:bodyPr/>
                    <a:lstStyle/>
                    <a:p>
                      <a:pPr algn="ctr" fontAlgn="ctr"/>
                      <a:r>
                        <a:rPr lang="es-MX" sz="1300" u="none" strike="noStrike">
                          <a:effectLst/>
                        </a:rPr>
                        <a:t>Diferente a subsidio</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rowSpan="2">
                  <a:txBody>
                    <a:bodyPr/>
                    <a:lstStyle/>
                    <a:p>
                      <a:pPr algn="ctr" fontAlgn="ctr"/>
                      <a:r>
                        <a:rPr lang="es-MX" sz="1300" u="none" strike="noStrike">
                          <a:effectLst/>
                        </a:rPr>
                        <a:t>1211, 1212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252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E06602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P2853</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1461571827"/>
                  </a:ext>
                </a:extLst>
              </a:tr>
              <a:tr h="349979">
                <a:tc vMerge="1">
                  <a:txBody>
                    <a:bodyPr/>
                    <a:lstStyle/>
                    <a:p>
                      <a:endParaRPr lang="es-MX"/>
                    </a:p>
                  </a:txBody>
                  <a:tcPr/>
                </a:tc>
                <a:tc>
                  <a:txBody>
                    <a:bodyPr/>
                    <a:lstStyle/>
                    <a:p>
                      <a:pPr algn="l" fontAlgn="ctr"/>
                      <a:r>
                        <a:rPr lang="es-MX" sz="1300" u="none" strike="noStrike">
                          <a:effectLst/>
                        </a:rPr>
                        <a:t>NS</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vMerge="1">
                  <a:txBody>
                    <a:bodyPr/>
                    <a:lstStyle/>
                    <a:p>
                      <a:endParaRPr lang="es-MX"/>
                    </a:p>
                  </a:txBody>
                  <a:tcPr/>
                </a:tc>
                <a:tc>
                  <a:txBody>
                    <a:bodyPr/>
                    <a:lstStyle/>
                    <a:p>
                      <a:pPr algn="ctr" fontAlgn="ctr"/>
                      <a:r>
                        <a:rPr lang="es-MX" sz="1300" u="none" strike="noStrike">
                          <a:effectLst/>
                        </a:rPr>
                        <a:t>253</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E06602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P2853</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ctr"/>
                      <a:r>
                        <a:rPr lang="es-MX" sz="1300" u="none" strike="noStrike">
                          <a:effectLst/>
                        </a:rPr>
                        <a:t>P####.###.###</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2480436472"/>
                  </a:ext>
                </a:extLst>
              </a:tr>
              <a:tr h="182662">
                <a:tc rowSpan="3">
                  <a:txBody>
                    <a:bodyPr/>
                    <a:lstStyle/>
                    <a:p>
                      <a:pPr algn="l" fontAlgn="ctr"/>
                      <a:r>
                        <a:rPr lang="es-MX" sz="1300" u="none" strike="noStrike">
                          <a:effectLst/>
                        </a:rPr>
                        <a:t>T.E Operadores en actividades ordinarias</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l" fontAlgn="b"/>
                      <a:r>
                        <a:rPr lang="es-MX" sz="1300" u="none" strike="noStrike">
                          <a:effectLst/>
                        </a:rPr>
                        <a:t>NMS</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ctr" fontAlgn="b"/>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ctr" fontAlgn="b"/>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b"/>
                </a:tc>
                <a:tc rowSpan="3">
                  <a:txBody>
                    <a:bodyPr/>
                    <a:lstStyle/>
                    <a:p>
                      <a:pPr algn="ctr" fontAlgn="ctr"/>
                      <a:r>
                        <a:rPr lang="es-MX" sz="1300" u="none" strike="noStrike">
                          <a:effectLst/>
                        </a:rPr>
                        <a:t>1211, 1212</a:t>
                      </a:r>
                      <a:endParaRPr lang="es-MX" sz="1300" b="0" i="0" u="none" strike="noStrike">
                        <a:solidFill>
                          <a:srgbClr val="000000"/>
                        </a:solidFill>
                        <a:effectLst/>
                        <a:latin typeface="Calibri" panose="020F0502020204030204" pitchFamily="34" charset="0"/>
                      </a:endParaRPr>
                    </a:p>
                  </a:txBody>
                  <a:tcPr marL="8687" marR="8687" marT="8687" marB="0" anchor="ctr"/>
                </a:tc>
                <a:tc>
                  <a:txBody>
                    <a:bodyPr/>
                    <a:lstStyle/>
                    <a:p>
                      <a:pPr algn="ctr" fontAlgn="b"/>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ctr" fontAlgn="b"/>
                      <a:r>
                        <a:rPr lang="es-MX" sz="1300" u="none" strike="noStrike">
                          <a:effectLst/>
                        </a:rPr>
                        <a:t>M00107</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ctr" fontAlgn="b"/>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ctr" fontAlgn="b"/>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l" fontAlgn="ctr"/>
                      <a:r>
                        <a:rPr lang="es-MX" sz="1300" u="none" strike="noStrike">
                          <a:effectLst/>
                        </a:rPr>
                        <a:t>G0201</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1471204476"/>
                  </a:ext>
                </a:extLst>
              </a:tr>
              <a:tr h="182662">
                <a:tc vMerge="1">
                  <a:txBody>
                    <a:bodyPr/>
                    <a:lstStyle/>
                    <a:p>
                      <a:endParaRPr lang="es-MX"/>
                    </a:p>
                  </a:txBody>
                  <a:tcPr/>
                </a:tc>
                <a:tc>
                  <a:txBody>
                    <a:bodyPr/>
                    <a:lstStyle/>
                    <a:p>
                      <a:pPr algn="l" fontAlgn="b"/>
                      <a:r>
                        <a:rPr lang="es-MX" sz="1300" u="none" strike="noStrike">
                          <a:effectLst/>
                        </a:rPr>
                        <a:t>NS</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ctr" fontAlgn="b"/>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ctr" fontAlgn="b"/>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b"/>
                </a:tc>
                <a:tc vMerge="1">
                  <a:txBody>
                    <a:bodyPr/>
                    <a:lstStyle/>
                    <a:p>
                      <a:endParaRPr lang="es-MX"/>
                    </a:p>
                  </a:txBody>
                  <a:tcPr/>
                </a:tc>
                <a:tc>
                  <a:txBody>
                    <a:bodyPr/>
                    <a:lstStyle/>
                    <a:p>
                      <a:pPr algn="ctr" fontAlgn="b"/>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ctr" fontAlgn="b"/>
                      <a:r>
                        <a:rPr lang="es-MX" sz="1300" u="none" strike="noStrike">
                          <a:effectLst/>
                        </a:rPr>
                        <a:t>M00107</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ctr" fontAlgn="b"/>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ctr" fontAlgn="b"/>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l" fontAlgn="ctr"/>
                      <a:r>
                        <a:rPr lang="es-MX" sz="1300" u="none" strike="noStrike">
                          <a:effectLst/>
                        </a:rPr>
                        <a:t>G0201</a:t>
                      </a:r>
                      <a:endParaRPr lang="es-MX" sz="1300" b="0" i="0" u="none" strike="noStrike">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3813784558"/>
                  </a:ext>
                </a:extLst>
              </a:tr>
              <a:tr h="182662">
                <a:tc vMerge="1">
                  <a:txBody>
                    <a:bodyPr/>
                    <a:lstStyle/>
                    <a:p>
                      <a:endParaRPr lang="es-MX"/>
                    </a:p>
                  </a:txBody>
                  <a:tcPr/>
                </a:tc>
                <a:tc>
                  <a:txBody>
                    <a:bodyPr/>
                    <a:lstStyle/>
                    <a:p>
                      <a:pPr algn="l" fontAlgn="b"/>
                      <a:r>
                        <a:rPr lang="es-MX" sz="1300" u="none" strike="noStrike">
                          <a:effectLst/>
                        </a:rPr>
                        <a:t>RG</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ctr" fontAlgn="b"/>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ctr" fontAlgn="b"/>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b"/>
                </a:tc>
                <a:tc vMerge="1">
                  <a:txBody>
                    <a:bodyPr/>
                    <a:lstStyle/>
                    <a:p>
                      <a:endParaRPr lang="es-MX"/>
                    </a:p>
                  </a:txBody>
                  <a:tcPr/>
                </a:tc>
                <a:tc>
                  <a:txBody>
                    <a:bodyPr/>
                    <a:lstStyle/>
                    <a:p>
                      <a:pPr algn="ctr" fontAlgn="b"/>
                      <a:r>
                        <a:rPr lang="es-MX" sz="1300" u="none" strike="noStrike">
                          <a:effectLst/>
                        </a:rPr>
                        <a:t>256</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ctr" fontAlgn="b"/>
                      <a:r>
                        <a:rPr lang="es-MX" sz="1300" u="none" strike="noStrike">
                          <a:effectLst/>
                        </a:rPr>
                        <a:t>M00107</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ctr" fontAlgn="b"/>
                      <a:r>
                        <a:rPr lang="es-MX" sz="1300" u="none" strike="noStrike">
                          <a:effectLst/>
                        </a:rPr>
                        <a:t>G1136</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ctr" fontAlgn="b"/>
                      <a:r>
                        <a:rPr lang="es-MX" sz="1300" u="none" strike="noStrike">
                          <a:effectLst/>
                        </a:rPr>
                        <a:t>##.</a:t>
                      </a:r>
                      <a:endParaRPr lang="es-MX" sz="1300" b="0" i="0" u="none" strike="noStrike">
                        <a:solidFill>
                          <a:srgbClr val="000000"/>
                        </a:solidFill>
                        <a:effectLst/>
                        <a:latin typeface="Calibri" panose="020F0502020204030204" pitchFamily="34" charset="0"/>
                      </a:endParaRPr>
                    </a:p>
                  </a:txBody>
                  <a:tcPr marL="8687" marR="8687" marT="8687" marB="0" anchor="b"/>
                </a:tc>
                <a:tc>
                  <a:txBody>
                    <a:bodyPr/>
                    <a:lstStyle/>
                    <a:p>
                      <a:pPr algn="l" fontAlgn="ctr"/>
                      <a:r>
                        <a:rPr lang="es-MX" sz="1300" u="none" strike="noStrike" dirty="0">
                          <a:effectLst/>
                        </a:rPr>
                        <a:t>G0201</a:t>
                      </a:r>
                      <a:endParaRPr lang="es-MX" sz="1300" b="0" i="0" u="none" strike="noStrike" dirty="0">
                        <a:solidFill>
                          <a:srgbClr val="000000"/>
                        </a:solidFill>
                        <a:effectLst/>
                        <a:latin typeface="Calibri" panose="020F0502020204030204" pitchFamily="34" charset="0"/>
                      </a:endParaRPr>
                    </a:p>
                  </a:txBody>
                  <a:tcPr marL="8687" marR="8687" marT="8687" marB="0" anchor="ctr"/>
                </a:tc>
                <a:extLst>
                  <a:ext uri="{0D108BD9-81ED-4DB2-BD59-A6C34878D82A}">
                    <a16:rowId xmlns:a16="http://schemas.microsoft.com/office/drawing/2014/main" val="1459246442"/>
                  </a:ext>
                </a:extLst>
              </a:tr>
            </a:tbl>
          </a:graphicData>
        </a:graphic>
      </p:graphicFrame>
    </p:spTree>
    <p:extLst>
      <p:ext uri="{BB962C8B-B14F-4D97-AF65-F5344CB8AC3E}">
        <p14:creationId xmlns:p14="http://schemas.microsoft.com/office/powerpoint/2010/main" val="758015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EDC1FD2-FF29-4433-9B48-2176D27A20E8}"/>
              </a:ext>
            </a:extLst>
          </p:cNvPr>
          <p:cNvSpPr>
            <a:spLocks noGrp="1"/>
          </p:cNvSpPr>
          <p:nvPr>
            <p:ph idx="1"/>
          </p:nvPr>
        </p:nvSpPr>
        <p:spPr/>
        <p:txBody>
          <a:bodyPr>
            <a:normAutofit fontScale="70000" lnSpcReduction="20000"/>
          </a:bodyPr>
          <a:lstStyle/>
          <a:p>
            <a:r>
              <a:rPr lang="es-ES" dirty="0"/>
              <a:t>Constitución Política de los Estados Unidos Mexicanos"</a:t>
            </a:r>
            <a:endParaRPr lang="es-MX" dirty="0"/>
          </a:p>
          <a:p>
            <a:r>
              <a:rPr lang="es-ES" dirty="0"/>
              <a:t>Ley General de Contabilidad Gubernamental"</a:t>
            </a:r>
            <a:endParaRPr lang="es-MX" dirty="0"/>
          </a:p>
          <a:p>
            <a:r>
              <a:rPr lang="es-ES" dirty="0"/>
              <a:t>Ley de Fiscalización y Rendición de Cuentas de la Federación"</a:t>
            </a:r>
            <a:endParaRPr lang="es-MX" dirty="0"/>
          </a:p>
          <a:p>
            <a:r>
              <a:rPr lang="es-ES" dirty="0"/>
              <a:t>Ley Federal de Transparencia y Acceso a la Información Pública"</a:t>
            </a:r>
            <a:endParaRPr lang="es-MX" dirty="0"/>
          </a:p>
          <a:p>
            <a:r>
              <a:rPr lang="es-ES" dirty="0"/>
              <a:t>Ley de Disciplina Financiera de las Entidades Federativas y los Municipios"</a:t>
            </a:r>
            <a:endParaRPr lang="es-MX" dirty="0"/>
          </a:p>
          <a:p>
            <a:r>
              <a:rPr lang="es-ES" dirty="0"/>
              <a:t>Ley del Presupuesto General de Egresos del Estado de Guanajuato"</a:t>
            </a:r>
            <a:endParaRPr lang="es-MX" dirty="0"/>
          </a:p>
          <a:p>
            <a:r>
              <a:rPr lang="es-ES" dirty="0"/>
              <a:t>Ley para el Ejercicio y Control de los Recursos Públicos para el Estado y los Municipios de Guanajuato"</a:t>
            </a:r>
            <a:endParaRPr lang="es-MX" dirty="0"/>
          </a:p>
          <a:p>
            <a:r>
              <a:rPr lang="es-ES" dirty="0"/>
              <a:t>Ley de Transparencia y Acceso a la Información Pública para el Estado de Guanajuato"</a:t>
            </a:r>
            <a:endParaRPr lang="es-MX" dirty="0"/>
          </a:p>
          <a:p>
            <a:r>
              <a:rPr lang="es-ES" dirty="0"/>
              <a:t>Ley de Fiscalización Superior del Estado de Guanajuato"</a:t>
            </a:r>
            <a:endParaRPr lang="es-MX" dirty="0"/>
          </a:p>
          <a:p>
            <a:r>
              <a:rPr lang="es-ES" dirty="0"/>
              <a:t>Lineamientos Generales de Racionalidad, Austeridad y Disciplina Presupuestal</a:t>
            </a:r>
            <a:endParaRPr lang="es-MX" dirty="0"/>
          </a:p>
          <a:p>
            <a:endParaRPr lang="es-MX" dirty="0"/>
          </a:p>
        </p:txBody>
      </p:sp>
      <p:sp>
        <p:nvSpPr>
          <p:cNvPr id="4" name="Rectángulo 3">
            <a:extLst>
              <a:ext uri="{FF2B5EF4-FFF2-40B4-BE49-F238E27FC236}">
                <a16:creationId xmlns:a16="http://schemas.microsoft.com/office/drawing/2014/main" id="{BB368893-6691-4750-A832-4F7072DDBC80}"/>
              </a:ext>
            </a:extLst>
          </p:cNvPr>
          <p:cNvSpPr/>
          <p:nvPr/>
        </p:nvSpPr>
        <p:spPr>
          <a:xfrm>
            <a:off x="609599" y="208422"/>
            <a:ext cx="6259523" cy="461665"/>
          </a:xfrm>
          <a:prstGeom prst="rect">
            <a:avLst/>
          </a:prstGeom>
        </p:spPr>
        <p:txBody>
          <a:bodyPr wrap="square">
            <a:spAutoFit/>
          </a:bodyPr>
          <a:lstStyle/>
          <a:p>
            <a:r>
              <a:rPr lang="es-ES" sz="2400" dirty="0">
                <a:solidFill>
                  <a:srgbClr val="FFFFFF"/>
                </a:solidFill>
                <a:latin typeface="Raleway SemiBold"/>
                <a:cs typeface="Raleway Regular"/>
              </a:rPr>
              <a:t>Normatividad Aplicable</a:t>
            </a:r>
            <a:endParaRPr lang="es-ES" sz="2400" dirty="0">
              <a:solidFill>
                <a:srgbClr val="FFFFFF"/>
              </a:solidFill>
              <a:latin typeface="Raleway Regular"/>
              <a:cs typeface="Raleway Regular"/>
            </a:endParaRPr>
          </a:p>
        </p:txBody>
      </p:sp>
    </p:spTree>
    <p:extLst>
      <p:ext uri="{BB962C8B-B14F-4D97-AF65-F5344CB8AC3E}">
        <p14:creationId xmlns:p14="http://schemas.microsoft.com/office/powerpoint/2010/main" val="2710334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99A2E23C-BE23-4A15-A2DF-C9315B7BBFD9}"/>
              </a:ext>
            </a:extLst>
          </p:cNvPr>
          <p:cNvGraphicFramePr>
            <a:graphicFrameLocks noGrp="1"/>
          </p:cNvGraphicFramePr>
          <p:nvPr>
            <p:ph idx="1"/>
            <p:extLst>
              <p:ext uri="{D42A27DB-BD31-4B8C-83A1-F6EECF244321}">
                <p14:modId xmlns:p14="http://schemas.microsoft.com/office/powerpoint/2010/main" val="1991063999"/>
              </p:ext>
            </p:extLst>
          </p:nvPr>
        </p:nvGraphicFramePr>
        <p:xfrm>
          <a:off x="393827" y="1642436"/>
          <a:ext cx="8421187" cy="3688080"/>
        </p:xfrm>
        <a:graphic>
          <a:graphicData uri="http://schemas.openxmlformats.org/drawingml/2006/table">
            <a:tbl>
              <a:tblPr firstRow="1" firstCol="1" bandRow="1">
                <a:tableStyleId>{5C22544A-7EE6-4342-B048-85BDC9FD1C3A}</a:tableStyleId>
              </a:tblPr>
              <a:tblGrid>
                <a:gridCol w="460009">
                  <a:extLst>
                    <a:ext uri="{9D8B030D-6E8A-4147-A177-3AD203B41FA5}">
                      <a16:colId xmlns:a16="http://schemas.microsoft.com/office/drawing/2014/main" val="1552014962"/>
                    </a:ext>
                  </a:extLst>
                </a:gridCol>
                <a:gridCol w="2148861">
                  <a:extLst>
                    <a:ext uri="{9D8B030D-6E8A-4147-A177-3AD203B41FA5}">
                      <a16:colId xmlns:a16="http://schemas.microsoft.com/office/drawing/2014/main" val="3034304835"/>
                    </a:ext>
                  </a:extLst>
                </a:gridCol>
                <a:gridCol w="915409">
                  <a:extLst>
                    <a:ext uri="{9D8B030D-6E8A-4147-A177-3AD203B41FA5}">
                      <a16:colId xmlns:a16="http://schemas.microsoft.com/office/drawing/2014/main" val="2202338256"/>
                    </a:ext>
                  </a:extLst>
                </a:gridCol>
                <a:gridCol w="914488">
                  <a:extLst>
                    <a:ext uri="{9D8B030D-6E8A-4147-A177-3AD203B41FA5}">
                      <a16:colId xmlns:a16="http://schemas.microsoft.com/office/drawing/2014/main" val="2692446398"/>
                    </a:ext>
                  </a:extLst>
                </a:gridCol>
                <a:gridCol w="1698991">
                  <a:extLst>
                    <a:ext uri="{9D8B030D-6E8A-4147-A177-3AD203B41FA5}">
                      <a16:colId xmlns:a16="http://schemas.microsoft.com/office/drawing/2014/main" val="1838069823"/>
                    </a:ext>
                  </a:extLst>
                </a:gridCol>
                <a:gridCol w="2283429">
                  <a:extLst>
                    <a:ext uri="{9D8B030D-6E8A-4147-A177-3AD203B41FA5}">
                      <a16:colId xmlns:a16="http://schemas.microsoft.com/office/drawing/2014/main" val="3620980603"/>
                    </a:ext>
                  </a:extLst>
                </a:gridCol>
              </a:tblGrid>
              <a:tr h="0">
                <a:tc>
                  <a:txBody>
                    <a:bodyPr/>
                    <a:lstStyle/>
                    <a:p>
                      <a:pPr algn="ctr">
                        <a:spcAft>
                          <a:spcPts val="0"/>
                        </a:spcAft>
                      </a:pPr>
                      <a:r>
                        <a:rPr lang="es-ES_tradnl" sz="1600" dirty="0">
                          <a:effectLst/>
                          <a:latin typeface="Calibri (Cuerpo)"/>
                        </a:rPr>
                        <a:t>No.</a:t>
                      </a:r>
                      <a:endParaRPr lang="es-MX" sz="1600" dirty="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s-ES_tradnl" sz="1600" dirty="0">
                          <a:effectLst/>
                          <a:latin typeface="Calibri (Cuerpo)"/>
                        </a:rPr>
                        <a:t>Actividad</a:t>
                      </a:r>
                      <a:endParaRPr lang="es-MX" sz="1600" dirty="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s-ES_tradnl" sz="1600">
                          <a:effectLst/>
                          <a:latin typeface="Calibri (Cuerpo)"/>
                        </a:rPr>
                        <a:t>Fecha Inicio</a:t>
                      </a:r>
                      <a:endParaRPr lang="es-MX" sz="160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s-ES_tradnl" sz="1600">
                          <a:effectLst/>
                          <a:latin typeface="Calibri (Cuerpo)"/>
                        </a:rPr>
                        <a:t>Fecha</a:t>
                      </a:r>
                      <a:endParaRPr lang="es-MX" sz="1600">
                        <a:effectLst/>
                        <a:latin typeface="Calibri (Cuerpo)"/>
                      </a:endParaRPr>
                    </a:p>
                    <a:p>
                      <a:pPr algn="ctr">
                        <a:spcAft>
                          <a:spcPts val="0"/>
                        </a:spcAft>
                      </a:pPr>
                      <a:r>
                        <a:rPr lang="es-ES_tradnl" sz="1600">
                          <a:effectLst/>
                          <a:latin typeface="Calibri (Cuerpo)"/>
                        </a:rPr>
                        <a:t>Término</a:t>
                      </a:r>
                      <a:endParaRPr lang="es-MX" sz="160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s-ES_tradnl" sz="1600">
                          <a:effectLst/>
                          <a:latin typeface="Calibri (Cuerpo)"/>
                        </a:rPr>
                        <a:t>Medio de Integración</a:t>
                      </a:r>
                      <a:endParaRPr lang="es-MX" sz="160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s-ES_tradnl" sz="1600">
                          <a:effectLst/>
                          <a:latin typeface="Calibri (Cuerpo)"/>
                        </a:rPr>
                        <a:t>Responsable</a:t>
                      </a:r>
                      <a:endParaRPr lang="es-MX" sz="1600">
                        <a:effectLst/>
                        <a:latin typeface="Calibri (Cuerp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413299489"/>
                  </a:ext>
                </a:extLst>
              </a:tr>
              <a:tr h="0">
                <a:tc>
                  <a:txBody>
                    <a:bodyPr/>
                    <a:lstStyle/>
                    <a:p>
                      <a:pPr algn="ctr">
                        <a:spcAft>
                          <a:spcPts val="0"/>
                        </a:spcAft>
                      </a:pPr>
                      <a:r>
                        <a:rPr lang="es-ES_tradnl" sz="1600">
                          <a:effectLst/>
                          <a:latin typeface="Calibri (Cuerpo)"/>
                        </a:rPr>
                        <a:t>1</a:t>
                      </a:r>
                      <a:endParaRPr lang="es-MX" sz="160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500" dirty="0">
                          <a:effectLst/>
                          <a:latin typeface="Calibri (Cuerpo)"/>
                        </a:rPr>
                        <a:t>Integración del pronóstico de ingresos 2020</a:t>
                      </a:r>
                      <a:endParaRPr lang="es-MX" sz="1500" dirty="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s-ES_tradnl" sz="1500" dirty="0">
                          <a:effectLst/>
                          <a:latin typeface="Calibri (Cuerpo)"/>
                        </a:rPr>
                        <a:t>28/06/19</a:t>
                      </a:r>
                      <a:endParaRPr lang="es-MX" sz="1500" dirty="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s-ES_tradnl" sz="1500" dirty="0">
                          <a:effectLst/>
                          <a:latin typeface="Calibri (Cuerpo)"/>
                        </a:rPr>
                        <a:t>30/07/19</a:t>
                      </a:r>
                      <a:endParaRPr lang="es-MX" sz="1500" dirty="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s-ES_tradnl" sz="1500" dirty="0">
                          <a:effectLst/>
                          <a:latin typeface="Calibri (Cuerpo)"/>
                        </a:rPr>
                        <a:t>Formato "Anteproyecto de ingresos 2020" enviado vía correo electrónico.</a:t>
                      </a:r>
                      <a:endParaRPr lang="es-MX" sz="1500" dirty="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500">
                          <a:effectLst/>
                          <a:latin typeface="Calibri (Cuerpo)"/>
                        </a:rPr>
                        <a:t>Campus, Colegio de Nivel Medio Superior y Dependencias Centrales</a:t>
                      </a:r>
                      <a:endParaRPr lang="es-MX" sz="1500">
                        <a:effectLst/>
                        <a:latin typeface="Calibri (Cuerp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51463084"/>
                  </a:ext>
                </a:extLst>
              </a:tr>
              <a:tr h="0">
                <a:tc>
                  <a:txBody>
                    <a:bodyPr/>
                    <a:lstStyle/>
                    <a:p>
                      <a:pPr algn="ctr">
                        <a:spcAft>
                          <a:spcPts val="0"/>
                        </a:spcAft>
                      </a:pPr>
                      <a:r>
                        <a:rPr lang="es-ES_tradnl" sz="1600" dirty="0">
                          <a:effectLst/>
                          <a:latin typeface="Calibri (Cuerpo)"/>
                          <a:ea typeface="MS Mincho" panose="02020609040205080304" pitchFamily="49" charset="-128"/>
                          <a:cs typeface="Times New Roman" panose="02020603050405020304" pitchFamily="18" charset="0"/>
                        </a:rPr>
                        <a:t>2</a:t>
                      </a:r>
                      <a:endParaRPr lang="es-MX" sz="1600" dirty="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500">
                          <a:effectLst/>
                          <a:latin typeface="Calibri (Cuerpo)"/>
                        </a:rPr>
                        <a:t>Captura del proyecto de presupuesto de egresos 2020</a:t>
                      </a:r>
                      <a:endParaRPr lang="es-MX" sz="150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s-ES_tradnl" sz="1500">
                          <a:effectLst/>
                          <a:latin typeface="Calibri (Cuerpo)"/>
                        </a:rPr>
                        <a:t>12/08/19</a:t>
                      </a:r>
                      <a:endParaRPr lang="es-MX" sz="150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s-ES_tradnl" sz="1500">
                          <a:effectLst/>
                          <a:latin typeface="Calibri (Cuerpo)"/>
                        </a:rPr>
                        <a:t>16/08/19</a:t>
                      </a:r>
                      <a:endParaRPr lang="es-MX" sz="150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s-ES_tradnl" sz="1500" dirty="0">
                          <a:effectLst/>
                          <a:latin typeface="Calibri (Cuerpo)"/>
                        </a:rPr>
                        <a:t>Plataforma https://as14consultores.com/ug/</a:t>
                      </a:r>
                      <a:endParaRPr lang="es-MX" sz="1500" dirty="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500" dirty="0">
                          <a:effectLst/>
                          <a:latin typeface="Calibri (Cuerpo)"/>
                        </a:rPr>
                        <a:t>Campus, Colegio de Nivel Medio Superior y Dependencias Centrales</a:t>
                      </a:r>
                      <a:endParaRPr lang="es-MX" sz="1500" dirty="0">
                        <a:effectLst/>
                        <a:latin typeface="Calibri (Cuerp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35657419"/>
                  </a:ext>
                </a:extLst>
              </a:tr>
              <a:tr h="0">
                <a:tc>
                  <a:txBody>
                    <a:bodyPr/>
                    <a:lstStyle/>
                    <a:p>
                      <a:pPr algn="ctr">
                        <a:spcAft>
                          <a:spcPts val="0"/>
                        </a:spcAft>
                      </a:pPr>
                      <a:r>
                        <a:rPr lang="es-ES_tradnl" sz="1600" dirty="0">
                          <a:effectLst/>
                          <a:latin typeface="Calibri (Cuerpo)"/>
                          <a:ea typeface="MS Mincho" panose="02020609040205080304" pitchFamily="49" charset="-128"/>
                          <a:cs typeface="Times New Roman" panose="02020603050405020304" pitchFamily="18" charset="0"/>
                        </a:rPr>
                        <a:t>3</a:t>
                      </a:r>
                      <a:endParaRPr lang="es-MX" sz="1600" dirty="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500">
                          <a:effectLst/>
                          <a:latin typeface="Calibri (Cuerpo)"/>
                        </a:rPr>
                        <a:t>Envío oficio de formalización del proyecto de presupuesto 2020</a:t>
                      </a:r>
                      <a:endParaRPr lang="es-MX" sz="150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s-ES_tradnl" sz="1500">
                          <a:effectLst/>
                          <a:latin typeface="Calibri (Cuerpo)"/>
                        </a:rPr>
                        <a:t>02/09/19</a:t>
                      </a:r>
                      <a:endParaRPr lang="es-MX" sz="150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s-ES_tradnl" sz="1500">
                          <a:effectLst/>
                          <a:latin typeface="Calibri (Cuerpo)"/>
                        </a:rPr>
                        <a:t>6/09/19</a:t>
                      </a:r>
                      <a:endParaRPr lang="es-MX" sz="150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s-ES_tradnl" sz="1500" dirty="0">
                          <a:effectLst/>
                          <a:latin typeface="Calibri (Cuerpo)"/>
                        </a:rPr>
                        <a:t>Oficio dirigido al Director de Recursos Financieros, con copia a la Dirección de Planeación.</a:t>
                      </a:r>
                      <a:endParaRPr lang="es-MX" sz="1500" dirty="0">
                        <a:effectLst/>
                        <a:latin typeface="Calibri (Cuerpo)"/>
                        <a:ea typeface="MS Mincho" panose="02020609040205080304" pitchFamily="49" charset="-128"/>
                        <a:cs typeface="Times New Roman" panose="02020603050405020304" pitchFamily="18" charset="0"/>
                      </a:endParaRPr>
                    </a:p>
                  </a:txBody>
                  <a:tcPr marL="68580" marR="68580" marT="0" marB="0"/>
                </a:tc>
                <a:tc>
                  <a:txBody>
                    <a:bodyPr/>
                    <a:lstStyle/>
                    <a:p>
                      <a:pPr algn="just">
                        <a:spcAft>
                          <a:spcPts val="0"/>
                        </a:spcAft>
                      </a:pPr>
                      <a:r>
                        <a:rPr lang="es-ES_tradnl" sz="1500" dirty="0">
                          <a:effectLst/>
                          <a:latin typeface="Calibri (Cuerpo)"/>
                        </a:rPr>
                        <a:t>Campus, Colegio de Nivel Medio Superior y Dependencias Centrales</a:t>
                      </a:r>
                      <a:endParaRPr lang="es-MX" sz="1500" dirty="0">
                        <a:effectLst/>
                        <a:latin typeface="Calibri (Cuerpo)"/>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423799660"/>
                  </a:ext>
                </a:extLst>
              </a:tr>
            </a:tbl>
          </a:graphicData>
        </a:graphic>
      </p:graphicFrame>
      <p:sp>
        <p:nvSpPr>
          <p:cNvPr id="6" name="Rectángulo 5">
            <a:extLst>
              <a:ext uri="{FF2B5EF4-FFF2-40B4-BE49-F238E27FC236}">
                <a16:creationId xmlns:a16="http://schemas.microsoft.com/office/drawing/2014/main" id="{41FA58F5-DE9F-479E-99D4-5F3EA64CB0C3}"/>
              </a:ext>
            </a:extLst>
          </p:cNvPr>
          <p:cNvSpPr/>
          <p:nvPr/>
        </p:nvSpPr>
        <p:spPr>
          <a:xfrm>
            <a:off x="13578" y="228652"/>
            <a:ext cx="7455530" cy="369332"/>
          </a:xfrm>
          <a:prstGeom prst="rect">
            <a:avLst/>
          </a:prstGeom>
        </p:spPr>
        <p:txBody>
          <a:bodyPr wrap="square">
            <a:spAutoFit/>
          </a:bodyPr>
          <a:lstStyle/>
          <a:p>
            <a:r>
              <a:rPr lang="es-ES" dirty="0">
                <a:solidFill>
                  <a:srgbClr val="FFFFFF"/>
                </a:solidFill>
                <a:latin typeface="Raleway SemiBold"/>
                <a:cs typeface="Raleway SemiBold"/>
              </a:rPr>
              <a:t>CALENDARIO/ </a:t>
            </a:r>
            <a:r>
              <a:rPr lang="es-ES" dirty="0">
                <a:solidFill>
                  <a:srgbClr val="FFFFFF"/>
                </a:solidFill>
                <a:latin typeface="Raleway Regular"/>
                <a:cs typeface="Raleway SemiBold"/>
              </a:rPr>
              <a:t>Actividades proceso proyecto de presupuesto 2020</a:t>
            </a:r>
            <a:endParaRPr lang="es-ES" dirty="0">
              <a:solidFill>
                <a:srgbClr val="FFFFFF"/>
              </a:solidFill>
              <a:latin typeface="Raleway Regular"/>
              <a:cs typeface="Raleway Regular"/>
            </a:endParaRPr>
          </a:p>
        </p:txBody>
      </p:sp>
      <p:sp>
        <p:nvSpPr>
          <p:cNvPr id="7" name="Rectángulo 6">
            <a:extLst>
              <a:ext uri="{FF2B5EF4-FFF2-40B4-BE49-F238E27FC236}">
                <a16:creationId xmlns:a16="http://schemas.microsoft.com/office/drawing/2014/main" id="{207C3592-E354-40BA-A408-CDF674585F7D}"/>
              </a:ext>
            </a:extLst>
          </p:cNvPr>
          <p:cNvSpPr/>
          <p:nvPr/>
        </p:nvSpPr>
        <p:spPr>
          <a:xfrm>
            <a:off x="322833" y="1061578"/>
            <a:ext cx="2877711" cy="369332"/>
          </a:xfrm>
          <a:prstGeom prst="rect">
            <a:avLst/>
          </a:prstGeom>
        </p:spPr>
        <p:txBody>
          <a:bodyPr wrap="none">
            <a:spAutoFit/>
          </a:bodyPr>
          <a:lstStyle/>
          <a:p>
            <a:r>
              <a:rPr lang="es-MX"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Fechas de cumplimiento</a:t>
            </a:r>
            <a:endParaRPr lang="es-MX" dirty="0"/>
          </a:p>
        </p:txBody>
      </p:sp>
    </p:spTree>
    <p:extLst>
      <p:ext uri="{BB962C8B-B14F-4D97-AF65-F5344CB8AC3E}">
        <p14:creationId xmlns:p14="http://schemas.microsoft.com/office/powerpoint/2010/main" val="3345599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4 Tabla">
            <a:extLst>
              <a:ext uri="{FF2B5EF4-FFF2-40B4-BE49-F238E27FC236}">
                <a16:creationId xmlns:a16="http://schemas.microsoft.com/office/drawing/2014/main" id="{3A36F7A7-666D-42DB-879B-B97BD6C46832}"/>
              </a:ext>
            </a:extLst>
          </p:cNvPr>
          <p:cNvGraphicFramePr>
            <a:graphicFrameLocks noGrp="1"/>
          </p:cNvGraphicFramePr>
          <p:nvPr/>
        </p:nvGraphicFramePr>
        <p:xfrm>
          <a:off x="427339" y="1377335"/>
          <a:ext cx="7959652" cy="1871684"/>
        </p:xfrm>
        <a:graphic>
          <a:graphicData uri="http://schemas.openxmlformats.org/drawingml/2006/table">
            <a:tbl>
              <a:tblPr>
                <a:tableStyleId>{2D5ABB26-0587-4C30-8999-92F81FD0307C}</a:tableStyleId>
              </a:tblPr>
              <a:tblGrid>
                <a:gridCol w="2354355">
                  <a:extLst>
                    <a:ext uri="{9D8B030D-6E8A-4147-A177-3AD203B41FA5}">
                      <a16:colId xmlns:a16="http://schemas.microsoft.com/office/drawing/2014/main" val="20000"/>
                    </a:ext>
                  </a:extLst>
                </a:gridCol>
                <a:gridCol w="1823557">
                  <a:extLst>
                    <a:ext uri="{9D8B030D-6E8A-4147-A177-3AD203B41FA5}">
                      <a16:colId xmlns:a16="http://schemas.microsoft.com/office/drawing/2014/main" val="20001"/>
                    </a:ext>
                  </a:extLst>
                </a:gridCol>
                <a:gridCol w="2427316">
                  <a:extLst>
                    <a:ext uri="{9D8B030D-6E8A-4147-A177-3AD203B41FA5}">
                      <a16:colId xmlns:a16="http://schemas.microsoft.com/office/drawing/2014/main" val="377336658"/>
                    </a:ext>
                  </a:extLst>
                </a:gridCol>
                <a:gridCol w="1354424">
                  <a:extLst>
                    <a:ext uri="{9D8B030D-6E8A-4147-A177-3AD203B41FA5}">
                      <a16:colId xmlns:a16="http://schemas.microsoft.com/office/drawing/2014/main" val="20002"/>
                    </a:ext>
                  </a:extLst>
                </a:gridCol>
              </a:tblGrid>
              <a:tr h="319958">
                <a:tc gridSpan="4">
                  <a:txBody>
                    <a:bodyPr/>
                    <a:lstStyle/>
                    <a:p>
                      <a:pPr algn="ctr"/>
                      <a:r>
                        <a:rPr lang="es-MX" sz="1600" b="1" dirty="0">
                          <a:solidFill>
                            <a:schemeClr val="bg1"/>
                          </a:solidFill>
                          <a:latin typeface="Arial Narrow" panose="020B0606020202030204" pitchFamily="34" charset="0"/>
                        </a:rPr>
                        <a:t>Dirección de Planeación</a:t>
                      </a:r>
                    </a:p>
                  </a:txBody>
                  <a:tcPr anchor="ctr">
                    <a:lnB>
                      <a:noFill/>
                    </a:lnB>
                    <a:solidFill>
                      <a:srgbClr val="002060"/>
                    </a:solidFill>
                  </a:tcPr>
                </a:tc>
                <a:tc hMerge="1">
                  <a:txBody>
                    <a:bodyPr/>
                    <a:lstStyle/>
                    <a:p>
                      <a:endParaRPr lang="es-MX" dirty="0"/>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90871">
                <a:tc>
                  <a:txBody>
                    <a:bodyPr/>
                    <a:lstStyle/>
                    <a:p>
                      <a:pPr algn="ctr"/>
                      <a:r>
                        <a:rPr lang="es-MX" sz="1400" b="1" baseline="0" dirty="0">
                          <a:solidFill>
                            <a:schemeClr val="bg1"/>
                          </a:solidFill>
                          <a:latin typeface="Arial Narrow" panose="020B0606020202030204" pitchFamily="34" charset="0"/>
                        </a:rPr>
                        <a:t>Nombre</a:t>
                      </a:r>
                      <a:endParaRPr lang="es-MX" sz="1400" b="1" dirty="0">
                        <a:solidFill>
                          <a:schemeClr val="bg1"/>
                        </a:solidFill>
                        <a:latin typeface="Arial Narrow" panose="020B0606020202030204" pitchFamily="34" charset="0"/>
                      </a:endParaRP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MX" sz="1400" b="1" dirty="0">
                          <a:solidFill>
                            <a:schemeClr val="bg1"/>
                          </a:solidFill>
                          <a:latin typeface="Arial Narrow" panose="020B0606020202030204" pitchFamily="34" charset="0"/>
                        </a:rPr>
                        <a:t>Correo</a:t>
                      </a: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MX" sz="1400" b="1" dirty="0">
                          <a:solidFill>
                            <a:schemeClr val="bg1"/>
                          </a:solidFill>
                          <a:latin typeface="Arial Narrow" panose="020B0606020202030204" pitchFamily="34" charset="0"/>
                        </a:rPr>
                        <a:t>Tema</a:t>
                      </a: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MX" sz="1400" b="1" dirty="0">
                          <a:solidFill>
                            <a:schemeClr val="bg1"/>
                          </a:solidFill>
                          <a:latin typeface="Arial Narrow" panose="020B0606020202030204" pitchFamily="34" charset="0"/>
                        </a:rPr>
                        <a:t>Ext.</a:t>
                      </a: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1"/>
                  </a:ext>
                </a:extLst>
              </a:tr>
              <a:tr h="317204">
                <a:tc>
                  <a:txBody>
                    <a:bodyPr/>
                    <a:lstStyle/>
                    <a:p>
                      <a:pPr algn="l"/>
                      <a:r>
                        <a:rPr lang="es-MX" sz="1400" kern="1200" dirty="0">
                          <a:solidFill>
                            <a:schemeClr val="tx1"/>
                          </a:solidFill>
                          <a:latin typeface="Arial Narrow" panose="020B0606020202030204" pitchFamily="34" charset="0"/>
                          <a:ea typeface="+mn-ea"/>
                          <a:cs typeface="+mn-cs"/>
                        </a:rPr>
                        <a:t>Dr. Salvador Hernández Castro</a:t>
                      </a:r>
                    </a:p>
                  </a:txBody>
                  <a:tcPr anchor="ctr">
                    <a:lnT w="28575" cap="flat" cmpd="sng" algn="ctr">
                      <a:noFill/>
                      <a:prstDash val="solid"/>
                      <a:round/>
                      <a:headEnd type="none" w="med" len="med"/>
                      <a:tailEnd type="none" w="med" len="med"/>
                    </a:lnT>
                    <a:lnB>
                      <a:noFill/>
                    </a:lnB>
                  </a:tcPr>
                </a:tc>
                <a:tc>
                  <a:txBody>
                    <a:bodyPr/>
                    <a:lstStyle/>
                    <a:p>
                      <a:pPr algn="l"/>
                      <a:r>
                        <a:rPr lang="es-MX" sz="1400" dirty="0">
                          <a:latin typeface="Arial Narrow" panose="020B0606020202030204" pitchFamily="34" charset="0"/>
                        </a:rPr>
                        <a:t>hernasa@ugto.mx</a:t>
                      </a:r>
                    </a:p>
                  </a:txBody>
                  <a:tcPr anchor="ctr">
                    <a:lnT w="28575" cap="flat" cmpd="sng" algn="ctr">
                      <a:noFill/>
                      <a:prstDash val="solid"/>
                      <a:round/>
                      <a:headEnd type="none" w="med" len="med"/>
                      <a:tailEnd type="none" w="med" len="med"/>
                    </a:lnT>
                    <a:lnB>
                      <a:noFill/>
                    </a:lnB>
                  </a:tcPr>
                </a:tc>
                <a:tc>
                  <a:txBody>
                    <a:bodyPr/>
                    <a:lstStyle/>
                    <a:p>
                      <a:pPr algn="l"/>
                      <a:r>
                        <a:rPr lang="es-MX" sz="1400" dirty="0">
                          <a:latin typeface="Arial Narrow" panose="020B0606020202030204" pitchFamily="34" charset="0"/>
                        </a:rPr>
                        <a:t>Director de Planeación</a:t>
                      </a:r>
                    </a:p>
                  </a:txBody>
                  <a:tcPr anchor="ctr">
                    <a:lnT w="28575" cap="flat" cmpd="sng" algn="ctr">
                      <a:noFill/>
                      <a:prstDash val="solid"/>
                      <a:round/>
                      <a:headEnd type="none" w="med" len="med"/>
                      <a:tailEnd type="none" w="med" len="med"/>
                    </a:lnT>
                    <a:lnB>
                      <a:noFill/>
                    </a:lnB>
                  </a:tcPr>
                </a:tc>
                <a:tc>
                  <a:txBody>
                    <a:bodyPr/>
                    <a:lstStyle/>
                    <a:p>
                      <a:pPr algn="ctr"/>
                      <a:r>
                        <a:rPr lang="es-MX" sz="1400" dirty="0">
                          <a:latin typeface="Arial Narrow" panose="020B0606020202030204" pitchFamily="34" charset="0"/>
                        </a:rPr>
                        <a:t>3042</a:t>
                      </a:r>
                    </a:p>
                  </a:txBody>
                  <a:tcPr anchor="ctr">
                    <a:lnT w="28575" cap="flat" cmpd="sng" algn="ctr">
                      <a:noFill/>
                      <a:prstDash val="solid"/>
                      <a:round/>
                      <a:headEnd type="none" w="med" len="med"/>
                      <a:tailEnd type="none" w="med" len="med"/>
                    </a:lnT>
                    <a:lnB>
                      <a:noFill/>
                    </a:lnB>
                  </a:tcPr>
                </a:tc>
                <a:extLst>
                  <a:ext uri="{0D108BD9-81ED-4DB2-BD59-A6C34878D82A}">
                    <a16:rowId xmlns:a16="http://schemas.microsoft.com/office/drawing/2014/main" val="3616760331"/>
                  </a:ext>
                </a:extLst>
              </a:tr>
              <a:tr h="290871">
                <a:tc>
                  <a:txBody>
                    <a:bodyPr/>
                    <a:lstStyle/>
                    <a:p>
                      <a:pPr algn="l"/>
                      <a:r>
                        <a:rPr lang="es-MX" sz="1400" kern="1200" dirty="0">
                          <a:solidFill>
                            <a:schemeClr val="tx1"/>
                          </a:solidFill>
                          <a:latin typeface="Arial Narrow" panose="020B0606020202030204" pitchFamily="34" charset="0"/>
                          <a:ea typeface="+mn-ea"/>
                          <a:cs typeface="+mn-cs"/>
                        </a:rPr>
                        <a:t>Ma del Rocío Valencia Olvera</a:t>
                      </a:r>
                    </a:p>
                  </a:txBody>
                  <a:tcPr anchor="ctr">
                    <a:lnT w="28575" cap="flat" cmpd="sng" algn="ctr">
                      <a:noFill/>
                      <a:prstDash val="solid"/>
                      <a:round/>
                      <a:headEnd type="none" w="med" len="med"/>
                      <a:tailEnd type="none" w="med" len="med"/>
                    </a:lnT>
                    <a:lnB>
                      <a:noFill/>
                    </a:lnB>
                  </a:tcPr>
                </a:tc>
                <a:tc>
                  <a:txBody>
                    <a:bodyPr/>
                    <a:lstStyle/>
                    <a:p>
                      <a:pPr algn="l"/>
                      <a:r>
                        <a:rPr lang="es-MX" sz="1400" dirty="0">
                          <a:latin typeface="Arial Narrow" panose="020B0606020202030204" pitchFamily="34" charset="0"/>
                        </a:rPr>
                        <a:t>rociovo@ugto.mx</a:t>
                      </a:r>
                    </a:p>
                  </a:txBody>
                  <a:tcPr anchor="ctr">
                    <a:lnT w="28575" cap="flat" cmpd="sng" algn="ctr">
                      <a:noFill/>
                      <a:prstDash val="solid"/>
                      <a:round/>
                      <a:headEnd type="none" w="med" len="med"/>
                      <a:tailEnd type="none" w="med" len="med"/>
                    </a:lnT>
                    <a:lnB>
                      <a:noFill/>
                    </a:lnB>
                  </a:tcPr>
                </a:tc>
                <a:tc>
                  <a:txBody>
                    <a:bodyPr/>
                    <a:lstStyle/>
                    <a:p>
                      <a:pPr algn="l"/>
                      <a:r>
                        <a:rPr lang="es-MX" sz="1400" dirty="0">
                          <a:latin typeface="Arial Narrow" panose="020B0606020202030204" pitchFamily="34" charset="0"/>
                        </a:rPr>
                        <a:t>Clasificador funcional del Gasto</a:t>
                      </a:r>
                    </a:p>
                  </a:txBody>
                  <a:tcPr anchor="ctr">
                    <a:lnT w="28575" cap="flat" cmpd="sng" algn="ctr">
                      <a:noFill/>
                      <a:prstDash val="solid"/>
                      <a:round/>
                      <a:headEnd type="none" w="med" len="med"/>
                      <a:tailEnd type="none" w="med" len="med"/>
                    </a:lnT>
                    <a:lnB>
                      <a:noFill/>
                    </a:lnB>
                  </a:tcPr>
                </a:tc>
                <a:tc>
                  <a:txBody>
                    <a:bodyPr/>
                    <a:lstStyle/>
                    <a:p>
                      <a:pPr algn="ctr"/>
                      <a:r>
                        <a:rPr lang="es-MX" sz="1400" dirty="0">
                          <a:latin typeface="Arial Narrow" panose="020B0606020202030204" pitchFamily="34" charset="0"/>
                        </a:rPr>
                        <a:t>3060</a:t>
                      </a:r>
                    </a:p>
                  </a:txBody>
                  <a:tcPr anchor="ctr">
                    <a:lnT w="28575" cap="flat" cmpd="sng" algn="ctr">
                      <a:noFill/>
                      <a:prstDash val="solid"/>
                      <a:round/>
                      <a:headEnd type="none" w="med" len="med"/>
                      <a:tailEnd type="none" w="med" len="med"/>
                    </a:lnT>
                    <a:lnB>
                      <a:noFill/>
                    </a:lnB>
                  </a:tcPr>
                </a:tc>
                <a:extLst>
                  <a:ext uri="{0D108BD9-81ED-4DB2-BD59-A6C34878D82A}">
                    <a16:rowId xmlns:a16="http://schemas.microsoft.com/office/drawing/2014/main" val="1537248889"/>
                  </a:ext>
                </a:extLst>
              </a:tr>
              <a:tr h="290871">
                <a:tc>
                  <a:txBody>
                    <a:bodyPr/>
                    <a:lstStyle/>
                    <a:p>
                      <a:pPr algn="l"/>
                      <a:r>
                        <a:rPr lang="es-MX" sz="1400" dirty="0">
                          <a:latin typeface="Arial Narrow" panose="020B0606020202030204" pitchFamily="34" charset="0"/>
                        </a:rPr>
                        <a:t>Jeny Alonso Guerrero </a:t>
                      </a:r>
                    </a:p>
                  </a:txBody>
                  <a:tcPr anchor="ctr">
                    <a:lnT w="28575" cap="flat" cmpd="sng" algn="ctr">
                      <a:noFill/>
                      <a:prstDash val="solid"/>
                      <a:round/>
                      <a:headEnd type="none" w="med" len="med"/>
                      <a:tailEnd type="none" w="med" len="med"/>
                    </a:lnT>
                  </a:tcPr>
                </a:tc>
                <a:tc>
                  <a:txBody>
                    <a:bodyPr/>
                    <a:lstStyle/>
                    <a:p>
                      <a:pPr algn="l"/>
                      <a:r>
                        <a:rPr lang="es-MX" sz="1400" dirty="0">
                          <a:latin typeface="Arial Narrow" panose="020B0606020202030204" pitchFamily="34" charset="0"/>
                        </a:rPr>
                        <a:t>jenyag@ugto.mx</a:t>
                      </a:r>
                    </a:p>
                  </a:txBody>
                  <a:tcPr anchor="ctr">
                    <a:lnT w="28575" cap="flat" cmpd="sng" algn="ctr">
                      <a:no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400" dirty="0">
                          <a:latin typeface="Arial Narrow" panose="020B0606020202030204" pitchFamily="34" charset="0"/>
                        </a:rPr>
                        <a:t>Clasificador funcional del Gasto</a:t>
                      </a:r>
                    </a:p>
                  </a:txBody>
                  <a:tcPr anchor="ctr">
                    <a:lnT w="28575" cap="flat" cmpd="sng" algn="ctr">
                      <a:noFill/>
                      <a:prstDash val="solid"/>
                      <a:round/>
                      <a:headEnd type="none" w="med" len="med"/>
                      <a:tailEnd type="none" w="med" len="med"/>
                    </a:lnT>
                  </a:tcPr>
                </a:tc>
                <a:tc>
                  <a:txBody>
                    <a:bodyPr/>
                    <a:lstStyle/>
                    <a:p>
                      <a:pPr algn="ctr"/>
                      <a:r>
                        <a:rPr lang="es-MX" sz="1400" dirty="0">
                          <a:latin typeface="Arial Narrow" panose="020B0606020202030204" pitchFamily="34" charset="0"/>
                        </a:rPr>
                        <a:t>3046</a:t>
                      </a:r>
                    </a:p>
                  </a:txBody>
                  <a:tcPr anchor="ctr">
                    <a:lnT w="28575" cap="flat" cmpd="sng" algn="ctr">
                      <a:noFill/>
                      <a:prstDash val="solid"/>
                      <a:round/>
                      <a:headEnd type="none" w="med" len="med"/>
                      <a:tailEnd type="none" w="med" len="med"/>
                    </a:lnT>
                  </a:tcPr>
                </a:tc>
                <a:extLst>
                  <a:ext uri="{0D108BD9-81ED-4DB2-BD59-A6C34878D82A}">
                    <a16:rowId xmlns:a16="http://schemas.microsoft.com/office/drawing/2014/main" val="10002"/>
                  </a:ext>
                </a:extLst>
              </a:tr>
              <a:tr h="290871">
                <a:tc>
                  <a:txBody>
                    <a:bodyPr/>
                    <a:lstStyle/>
                    <a:p>
                      <a:pPr algn="l"/>
                      <a:r>
                        <a:rPr lang="es-MX" sz="1400" kern="1200" dirty="0">
                          <a:solidFill>
                            <a:schemeClr val="tx1"/>
                          </a:solidFill>
                          <a:latin typeface="Arial Narrow" panose="020B0606020202030204" pitchFamily="34" charset="0"/>
                          <a:ea typeface="+mn-ea"/>
                          <a:cs typeface="+mn-cs"/>
                        </a:rPr>
                        <a:t>Gladys Judith García Ruiz</a:t>
                      </a:r>
                    </a:p>
                  </a:txBody>
                  <a:tcPr anchor="ctr"/>
                </a:tc>
                <a:tc>
                  <a:txBody>
                    <a:bodyPr/>
                    <a:lstStyle/>
                    <a:p>
                      <a:pPr algn="l"/>
                      <a:r>
                        <a:rPr lang="es-MX" sz="1400" dirty="0">
                          <a:latin typeface="Arial Narrow" panose="020B0606020202030204" pitchFamily="34" charset="0"/>
                        </a:rPr>
                        <a:t>gj.garcia@ugto.mx</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400" dirty="0">
                          <a:latin typeface="Arial Narrow" panose="020B0606020202030204" pitchFamily="34" charset="0"/>
                        </a:rPr>
                        <a:t>Clasificador funcional del Gasto</a:t>
                      </a:r>
                    </a:p>
                  </a:txBody>
                  <a:tcPr anchor="ctr"/>
                </a:tc>
                <a:tc>
                  <a:txBody>
                    <a:bodyPr/>
                    <a:lstStyle/>
                    <a:p>
                      <a:pPr algn="ctr"/>
                      <a:r>
                        <a:rPr lang="es-MX" sz="1400" dirty="0">
                          <a:latin typeface="Arial Narrow" panose="020B0606020202030204" pitchFamily="34" charset="0"/>
                        </a:rPr>
                        <a:t>3047</a:t>
                      </a:r>
                    </a:p>
                  </a:txBody>
                  <a:tcPr anchor="ctr"/>
                </a:tc>
                <a:extLst>
                  <a:ext uri="{0D108BD9-81ED-4DB2-BD59-A6C34878D82A}">
                    <a16:rowId xmlns:a16="http://schemas.microsoft.com/office/drawing/2014/main" val="4191284321"/>
                  </a:ext>
                </a:extLst>
              </a:tr>
            </a:tbl>
          </a:graphicData>
        </a:graphic>
      </p:graphicFrame>
      <p:graphicFrame>
        <p:nvGraphicFramePr>
          <p:cNvPr id="4" name="34 Tabla">
            <a:extLst>
              <a:ext uri="{FF2B5EF4-FFF2-40B4-BE49-F238E27FC236}">
                <a16:creationId xmlns:a16="http://schemas.microsoft.com/office/drawing/2014/main" id="{6918AD41-C31D-4AAA-A7D6-9DFB5BF885C6}"/>
              </a:ext>
            </a:extLst>
          </p:cNvPr>
          <p:cNvGraphicFramePr>
            <a:graphicFrameLocks noGrp="1"/>
          </p:cNvGraphicFramePr>
          <p:nvPr/>
        </p:nvGraphicFramePr>
        <p:xfrm>
          <a:off x="427339" y="3404596"/>
          <a:ext cx="7959653" cy="1859280"/>
        </p:xfrm>
        <a:graphic>
          <a:graphicData uri="http://schemas.openxmlformats.org/drawingml/2006/table">
            <a:tbl>
              <a:tblPr>
                <a:tableStyleId>{2D5ABB26-0587-4C30-8999-92F81FD0307C}</a:tableStyleId>
              </a:tblPr>
              <a:tblGrid>
                <a:gridCol w="2365737">
                  <a:extLst>
                    <a:ext uri="{9D8B030D-6E8A-4147-A177-3AD203B41FA5}">
                      <a16:colId xmlns:a16="http://schemas.microsoft.com/office/drawing/2014/main" val="20000"/>
                    </a:ext>
                  </a:extLst>
                </a:gridCol>
                <a:gridCol w="1878677">
                  <a:extLst>
                    <a:ext uri="{9D8B030D-6E8A-4147-A177-3AD203B41FA5}">
                      <a16:colId xmlns:a16="http://schemas.microsoft.com/office/drawing/2014/main" val="20001"/>
                    </a:ext>
                  </a:extLst>
                </a:gridCol>
                <a:gridCol w="2477192">
                  <a:extLst>
                    <a:ext uri="{9D8B030D-6E8A-4147-A177-3AD203B41FA5}">
                      <a16:colId xmlns:a16="http://schemas.microsoft.com/office/drawing/2014/main" val="3419071331"/>
                    </a:ext>
                  </a:extLst>
                </a:gridCol>
                <a:gridCol w="1238047">
                  <a:extLst>
                    <a:ext uri="{9D8B030D-6E8A-4147-A177-3AD203B41FA5}">
                      <a16:colId xmlns:a16="http://schemas.microsoft.com/office/drawing/2014/main" val="20002"/>
                    </a:ext>
                  </a:extLst>
                </a:gridCol>
              </a:tblGrid>
              <a:tr h="319958">
                <a:tc gridSpan="4">
                  <a:txBody>
                    <a:bodyPr/>
                    <a:lstStyle/>
                    <a:p>
                      <a:pPr algn="ctr"/>
                      <a:r>
                        <a:rPr lang="es-MX" sz="1600" b="1" dirty="0">
                          <a:solidFill>
                            <a:schemeClr val="bg1"/>
                          </a:solidFill>
                          <a:latin typeface="Arial Narrow" panose="020B0606020202030204" pitchFamily="34" charset="0"/>
                        </a:rPr>
                        <a:t>Dirección de Recursos Financieros</a:t>
                      </a:r>
                    </a:p>
                  </a:txBody>
                  <a:tcPr anchor="ctr">
                    <a:lnB>
                      <a:noFill/>
                    </a:lnB>
                    <a:solidFill>
                      <a:srgbClr val="0070C0"/>
                    </a:solidFill>
                  </a:tcPr>
                </a:tc>
                <a:tc hMerge="1">
                  <a:txBody>
                    <a:bodyPr/>
                    <a:lstStyle/>
                    <a:p>
                      <a:endParaRPr lang="es-MX" dirty="0"/>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90871">
                <a:tc>
                  <a:txBody>
                    <a:bodyPr/>
                    <a:lstStyle/>
                    <a:p>
                      <a:pPr algn="ctr"/>
                      <a:r>
                        <a:rPr lang="es-MX" sz="1400" b="1" baseline="0" dirty="0">
                          <a:solidFill>
                            <a:schemeClr val="bg1"/>
                          </a:solidFill>
                          <a:latin typeface="Arial Narrow" panose="020B0606020202030204" pitchFamily="34" charset="0"/>
                        </a:rPr>
                        <a:t>Nombre</a:t>
                      </a:r>
                      <a:endParaRPr lang="es-MX" sz="1400" b="1" dirty="0">
                        <a:solidFill>
                          <a:schemeClr val="bg1"/>
                        </a:solidFill>
                        <a:latin typeface="Arial Narrow" panose="020B0606020202030204" pitchFamily="34" charset="0"/>
                      </a:endParaRP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MX" sz="1400" b="1" dirty="0">
                          <a:solidFill>
                            <a:schemeClr val="bg1"/>
                          </a:solidFill>
                          <a:latin typeface="Arial Narrow" panose="020B0606020202030204" pitchFamily="34" charset="0"/>
                        </a:rPr>
                        <a:t>Correo</a:t>
                      </a: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1400" b="1" dirty="0">
                          <a:solidFill>
                            <a:schemeClr val="bg1"/>
                          </a:solidFill>
                          <a:latin typeface="Arial Narrow" panose="020B0606020202030204" pitchFamily="34" charset="0"/>
                        </a:rPr>
                        <a:t>Tema</a:t>
                      </a: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MX" sz="1400" b="1" dirty="0">
                          <a:solidFill>
                            <a:schemeClr val="bg1"/>
                          </a:solidFill>
                          <a:latin typeface="Arial Narrow" panose="020B0606020202030204" pitchFamily="34" charset="0"/>
                        </a:rPr>
                        <a:t>Ext.</a:t>
                      </a: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1"/>
                  </a:ext>
                </a:extLst>
              </a:tr>
              <a:tr h="290871">
                <a:tc>
                  <a:txBody>
                    <a:bodyPr/>
                    <a:lstStyle/>
                    <a:p>
                      <a:pPr algn="l"/>
                      <a:r>
                        <a:rPr lang="es-MX" sz="1400" dirty="0">
                          <a:latin typeface="Arial Narrow" panose="020B0606020202030204" pitchFamily="34" charset="0"/>
                        </a:rPr>
                        <a:t>C.P. Pedro Rocha Montalvo</a:t>
                      </a:r>
                    </a:p>
                  </a:txBody>
                  <a:tcPr anchor="ctr">
                    <a:lnT w="28575" cap="flat" cmpd="sng" algn="ctr">
                      <a:noFill/>
                      <a:prstDash val="solid"/>
                      <a:round/>
                      <a:headEnd type="none" w="med" len="med"/>
                      <a:tailEnd type="none" w="med" len="med"/>
                    </a:lnT>
                    <a:lnB>
                      <a:noFill/>
                    </a:lnB>
                  </a:tcPr>
                </a:tc>
                <a:tc>
                  <a:txBody>
                    <a:bodyPr/>
                    <a:lstStyle/>
                    <a:p>
                      <a:pPr algn="l"/>
                      <a:r>
                        <a:rPr lang="pt-BR" sz="1400" dirty="0">
                          <a:latin typeface="Arial Narrow" panose="020B0606020202030204" pitchFamily="34" charset="0"/>
                        </a:rPr>
                        <a:t>rochamontalvo@ugto.mx</a:t>
                      </a:r>
                      <a:endParaRPr lang="es-MX" sz="1400" dirty="0">
                        <a:latin typeface="Arial Narrow" panose="020B0606020202030204" pitchFamily="34" charset="0"/>
                      </a:endParaRPr>
                    </a:p>
                  </a:txBody>
                  <a:tcPr anchor="ctr">
                    <a:lnT w="28575" cap="flat" cmpd="sng" algn="ctr">
                      <a:noFill/>
                      <a:prstDash val="solid"/>
                      <a:round/>
                      <a:headEnd type="none" w="med" len="med"/>
                      <a:tailEnd type="none" w="med" len="med"/>
                    </a:lnT>
                    <a:lnB>
                      <a:noFill/>
                    </a:lnB>
                  </a:tcPr>
                </a:tc>
                <a:tc>
                  <a:txBody>
                    <a:bodyPr/>
                    <a:lstStyle/>
                    <a:p>
                      <a:pPr algn="l"/>
                      <a:r>
                        <a:rPr lang="es-MX" sz="1400" dirty="0">
                          <a:latin typeface="Arial Narrow" panose="020B0606020202030204" pitchFamily="34" charset="0"/>
                        </a:rPr>
                        <a:t>Director de Recursos Financieros</a:t>
                      </a:r>
                    </a:p>
                  </a:txBody>
                  <a:tcPr anchor="ctr">
                    <a:lnT w="28575" cap="flat" cmpd="sng" algn="ctr">
                      <a:noFill/>
                      <a:prstDash val="solid"/>
                      <a:round/>
                      <a:headEnd type="none" w="med" len="med"/>
                      <a:tailEnd type="none" w="med" len="med"/>
                    </a:lnT>
                    <a:lnB>
                      <a:noFill/>
                    </a:lnB>
                  </a:tcPr>
                </a:tc>
                <a:tc>
                  <a:txBody>
                    <a:bodyPr/>
                    <a:lstStyle/>
                    <a:p>
                      <a:pPr algn="ctr"/>
                      <a:r>
                        <a:rPr lang="es-MX" sz="1400" dirty="0">
                          <a:latin typeface="Arial Narrow" panose="020B0606020202030204" pitchFamily="34" charset="0"/>
                        </a:rPr>
                        <a:t>4132</a:t>
                      </a:r>
                    </a:p>
                  </a:txBody>
                  <a:tcPr anchor="ctr">
                    <a:lnT w="28575" cap="flat" cmpd="sng" algn="ctr">
                      <a:noFill/>
                      <a:prstDash val="solid"/>
                      <a:round/>
                      <a:headEnd type="none" w="med" len="med"/>
                      <a:tailEnd type="none" w="med" len="med"/>
                    </a:lnT>
                    <a:lnB>
                      <a:noFill/>
                    </a:lnB>
                  </a:tcPr>
                </a:tc>
                <a:extLst>
                  <a:ext uri="{0D108BD9-81ED-4DB2-BD59-A6C34878D82A}">
                    <a16:rowId xmlns:a16="http://schemas.microsoft.com/office/drawing/2014/main" val="2318879286"/>
                  </a:ext>
                </a:extLst>
              </a:tr>
              <a:tr h="290871">
                <a:tc>
                  <a:txBody>
                    <a:bodyPr/>
                    <a:lstStyle/>
                    <a:p>
                      <a:pPr algn="l"/>
                      <a:r>
                        <a:rPr lang="es-MX" sz="1400" dirty="0">
                          <a:latin typeface="Arial Narrow" panose="020B0606020202030204" pitchFamily="34" charset="0"/>
                        </a:rPr>
                        <a:t>María Gloria Gil Santini</a:t>
                      </a:r>
                    </a:p>
                  </a:txBody>
                  <a:tcPr anchor="ctr">
                    <a:lnT w="28575" cap="flat" cmpd="sng" algn="ctr">
                      <a:noFill/>
                      <a:prstDash val="solid"/>
                      <a:round/>
                      <a:headEnd type="none" w="med" len="med"/>
                      <a:tailEnd type="none" w="med" len="med"/>
                    </a:lnT>
                  </a:tcPr>
                </a:tc>
                <a:tc>
                  <a:txBody>
                    <a:bodyPr/>
                    <a:lstStyle/>
                    <a:p>
                      <a:pPr algn="l"/>
                      <a:r>
                        <a:rPr lang="es-MX" sz="1400" dirty="0">
                          <a:latin typeface="Arial Narrow" panose="020B0606020202030204" pitchFamily="34" charset="0"/>
                        </a:rPr>
                        <a:t>gloria.gill@ugto.mx</a:t>
                      </a:r>
                    </a:p>
                  </a:txBody>
                  <a:tcPr anchor="ctr">
                    <a:lnT w="28575" cap="flat" cmpd="sng" algn="ctr">
                      <a:noFill/>
                      <a:prstDash val="solid"/>
                      <a:round/>
                      <a:headEnd type="none" w="med" len="med"/>
                      <a:tailEnd type="none" w="med" len="med"/>
                    </a:lnT>
                  </a:tcPr>
                </a:tc>
                <a:tc>
                  <a:txBody>
                    <a:bodyPr/>
                    <a:lstStyle/>
                    <a:p>
                      <a:pPr algn="l"/>
                      <a:r>
                        <a:rPr lang="es-MX" sz="1400" dirty="0">
                          <a:latin typeface="Arial Narrow" panose="020B0606020202030204" pitchFamily="34" charset="0"/>
                        </a:rPr>
                        <a:t>Presupuesto de Egresos</a:t>
                      </a:r>
                    </a:p>
                  </a:txBody>
                  <a:tcPr anchor="ctr">
                    <a:lnT w="28575" cap="flat" cmpd="sng" algn="ctr">
                      <a:noFill/>
                      <a:prstDash val="solid"/>
                      <a:round/>
                      <a:headEnd type="none" w="med" len="med"/>
                      <a:tailEnd type="none" w="med" len="med"/>
                    </a:lnT>
                  </a:tcPr>
                </a:tc>
                <a:tc>
                  <a:txBody>
                    <a:bodyPr/>
                    <a:lstStyle/>
                    <a:p>
                      <a:pPr algn="ctr"/>
                      <a:r>
                        <a:rPr lang="es-MX" sz="1400" dirty="0">
                          <a:latin typeface="Arial Narrow" panose="020B0606020202030204" pitchFamily="34" charset="0"/>
                        </a:rPr>
                        <a:t>4151</a:t>
                      </a:r>
                    </a:p>
                  </a:txBody>
                  <a:tcPr anchor="ctr">
                    <a:lnT w="28575" cap="flat" cmpd="sng" algn="ctr">
                      <a:noFill/>
                      <a:prstDash val="solid"/>
                      <a:round/>
                      <a:headEnd type="none" w="med" len="med"/>
                      <a:tailEnd type="none" w="med" len="med"/>
                    </a:lnT>
                  </a:tcPr>
                </a:tc>
                <a:extLst>
                  <a:ext uri="{0D108BD9-81ED-4DB2-BD59-A6C34878D82A}">
                    <a16:rowId xmlns:a16="http://schemas.microsoft.com/office/drawing/2014/main" val="10002"/>
                  </a:ext>
                </a:extLst>
              </a:tr>
              <a:tr h="290871">
                <a:tc>
                  <a:txBody>
                    <a:bodyPr/>
                    <a:lstStyle/>
                    <a:p>
                      <a:pPr algn="l"/>
                      <a:r>
                        <a:rPr lang="es-MX" sz="1400" dirty="0">
                          <a:latin typeface="Arial Narrow" panose="020B0606020202030204" pitchFamily="34" charset="0"/>
                        </a:rPr>
                        <a:t>Rafael Ixta Ortega</a:t>
                      </a:r>
                    </a:p>
                  </a:txBody>
                  <a:tcPr anchor="ctr"/>
                </a:tc>
                <a:tc>
                  <a:txBody>
                    <a:bodyPr/>
                    <a:lstStyle/>
                    <a:p>
                      <a:pPr algn="l"/>
                      <a:r>
                        <a:rPr lang="es-MX" sz="1400" dirty="0">
                          <a:latin typeface="Arial Narrow" panose="020B0606020202030204" pitchFamily="34" charset="0"/>
                        </a:rPr>
                        <a:t>r.ixta@ugto.mx</a:t>
                      </a:r>
                    </a:p>
                  </a:txBody>
                  <a:tcPr anchor="ctr"/>
                </a:tc>
                <a:tc>
                  <a:txBody>
                    <a:bodyPr/>
                    <a:lstStyle/>
                    <a:p>
                      <a:pPr algn="l"/>
                      <a:r>
                        <a:rPr lang="es-MX" sz="1400" dirty="0">
                          <a:latin typeface="Arial Narrow" panose="020B0606020202030204" pitchFamily="34" charset="0"/>
                        </a:rPr>
                        <a:t>Presupuesto de Ingresos</a:t>
                      </a:r>
                    </a:p>
                  </a:txBody>
                  <a:tcPr anchor="ctr"/>
                </a:tc>
                <a:tc>
                  <a:txBody>
                    <a:bodyPr/>
                    <a:lstStyle/>
                    <a:p>
                      <a:pPr algn="ctr"/>
                      <a:r>
                        <a:rPr lang="es-MX" sz="1400" dirty="0">
                          <a:latin typeface="Arial Narrow" panose="020B0606020202030204" pitchFamily="34" charset="0"/>
                        </a:rPr>
                        <a:t>4136</a:t>
                      </a:r>
                    </a:p>
                  </a:txBody>
                  <a:tcPr anchor="ctr"/>
                </a:tc>
                <a:extLst>
                  <a:ext uri="{0D108BD9-81ED-4DB2-BD59-A6C34878D82A}">
                    <a16:rowId xmlns:a16="http://schemas.microsoft.com/office/drawing/2014/main" val="3067357076"/>
                  </a:ext>
                </a:extLst>
              </a:tr>
              <a:tr h="290871">
                <a:tc>
                  <a:txBody>
                    <a:bodyPr/>
                    <a:lstStyle/>
                    <a:p>
                      <a:pPr algn="l"/>
                      <a:r>
                        <a:rPr lang="es-MX" sz="1400" dirty="0">
                          <a:latin typeface="Arial Narrow" panose="020B0606020202030204" pitchFamily="34" charset="0"/>
                        </a:rPr>
                        <a:t>David Hernández </a:t>
                      </a:r>
                      <a:r>
                        <a:rPr lang="es-MX" sz="1400" dirty="0" err="1">
                          <a:latin typeface="Arial Narrow" panose="020B0606020202030204" pitchFamily="34" charset="0"/>
                        </a:rPr>
                        <a:t>Hernández</a:t>
                      </a:r>
                      <a:endParaRPr lang="es-MX" sz="1400" dirty="0">
                        <a:latin typeface="Arial Narrow" panose="020B0606020202030204" pitchFamily="34" charset="0"/>
                      </a:endParaRPr>
                    </a:p>
                  </a:txBody>
                  <a:tcPr anchor="ctr"/>
                </a:tc>
                <a:tc>
                  <a:txBody>
                    <a:bodyPr/>
                    <a:lstStyle/>
                    <a:p>
                      <a:pPr algn="l"/>
                      <a:r>
                        <a:rPr lang="es-MX" sz="1400" dirty="0">
                          <a:latin typeface="Arial Narrow" panose="020B0606020202030204" pitchFamily="34" charset="0"/>
                        </a:rPr>
                        <a:t>david.hdzhdz@ugto.mx</a:t>
                      </a:r>
                    </a:p>
                  </a:txBody>
                  <a:tcPr anchor="ctr"/>
                </a:tc>
                <a:tc>
                  <a:txBody>
                    <a:bodyPr/>
                    <a:lstStyle/>
                    <a:p>
                      <a:pPr algn="l"/>
                      <a:r>
                        <a:rPr lang="es-MX" sz="1400" dirty="0">
                          <a:latin typeface="Arial Narrow" panose="020B0606020202030204" pitchFamily="34" charset="0"/>
                        </a:rPr>
                        <a:t>Consolidación Contable</a:t>
                      </a:r>
                    </a:p>
                  </a:txBody>
                  <a:tcPr anchor="ctr"/>
                </a:tc>
                <a:tc>
                  <a:txBody>
                    <a:bodyPr/>
                    <a:lstStyle/>
                    <a:p>
                      <a:pPr algn="ctr"/>
                      <a:r>
                        <a:rPr lang="es-MX" sz="1400" dirty="0">
                          <a:latin typeface="Arial Narrow" panose="020B0606020202030204" pitchFamily="34" charset="0"/>
                        </a:rPr>
                        <a:t>4171</a:t>
                      </a:r>
                    </a:p>
                  </a:txBody>
                  <a:tcPr anchor="ctr"/>
                </a:tc>
                <a:extLst>
                  <a:ext uri="{0D108BD9-81ED-4DB2-BD59-A6C34878D82A}">
                    <a16:rowId xmlns:a16="http://schemas.microsoft.com/office/drawing/2014/main" val="1522295953"/>
                  </a:ext>
                </a:extLst>
              </a:tr>
            </a:tbl>
          </a:graphicData>
        </a:graphic>
      </p:graphicFrame>
      <p:graphicFrame>
        <p:nvGraphicFramePr>
          <p:cNvPr id="5" name="34 Tabla">
            <a:extLst>
              <a:ext uri="{FF2B5EF4-FFF2-40B4-BE49-F238E27FC236}">
                <a16:creationId xmlns:a16="http://schemas.microsoft.com/office/drawing/2014/main" id="{E17BEAB9-2CBC-4504-8C27-752607A8F9FE}"/>
              </a:ext>
            </a:extLst>
          </p:cNvPr>
          <p:cNvGraphicFramePr>
            <a:graphicFrameLocks noGrp="1"/>
          </p:cNvGraphicFramePr>
          <p:nvPr/>
        </p:nvGraphicFramePr>
        <p:xfrm>
          <a:off x="427339" y="5446319"/>
          <a:ext cx="7959654" cy="1249680"/>
        </p:xfrm>
        <a:graphic>
          <a:graphicData uri="http://schemas.openxmlformats.org/drawingml/2006/table">
            <a:tbl>
              <a:tblPr>
                <a:tableStyleId>{2D5ABB26-0587-4C30-8999-92F81FD0307C}</a:tableStyleId>
              </a:tblPr>
              <a:tblGrid>
                <a:gridCol w="2543168">
                  <a:extLst>
                    <a:ext uri="{9D8B030D-6E8A-4147-A177-3AD203B41FA5}">
                      <a16:colId xmlns:a16="http://schemas.microsoft.com/office/drawing/2014/main" val="20000"/>
                    </a:ext>
                  </a:extLst>
                </a:gridCol>
                <a:gridCol w="1734497">
                  <a:extLst>
                    <a:ext uri="{9D8B030D-6E8A-4147-A177-3AD203B41FA5}">
                      <a16:colId xmlns:a16="http://schemas.microsoft.com/office/drawing/2014/main" val="20001"/>
                    </a:ext>
                  </a:extLst>
                </a:gridCol>
                <a:gridCol w="2410691">
                  <a:extLst>
                    <a:ext uri="{9D8B030D-6E8A-4147-A177-3AD203B41FA5}">
                      <a16:colId xmlns:a16="http://schemas.microsoft.com/office/drawing/2014/main" val="1123781661"/>
                    </a:ext>
                  </a:extLst>
                </a:gridCol>
                <a:gridCol w="1271298">
                  <a:extLst>
                    <a:ext uri="{9D8B030D-6E8A-4147-A177-3AD203B41FA5}">
                      <a16:colId xmlns:a16="http://schemas.microsoft.com/office/drawing/2014/main" val="20002"/>
                    </a:ext>
                  </a:extLst>
                </a:gridCol>
              </a:tblGrid>
              <a:tr h="319958">
                <a:tc gridSpan="4">
                  <a:txBody>
                    <a:bodyPr/>
                    <a:lstStyle/>
                    <a:p>
                      <a:pPr algn="ctr"/>
                      <a:r>
                        <a:rPr lang="es-MX" sz="1600" b="1" dirty="0">
                          <a:solidFill>
                            <a:schemeClr val="bg1"/>
                          </a:solidFill>
                          <a:latin typeface="Arial Narrow" panose="020B0606020202030204" pitchFamily="34" charset="0"/>
                        </a:rPr>
                        <a:t>Dirección de Recursos Humanos</a:t>
                      </a:r>
                    </a:p>
                  </a:txBody>
                  <a:tcPr anchor="ctr">
                    <a:lnB>
                      <a:noFill/>
                    </a:lnB>
                    <a:solidFill>
                      <a:schemeClr val="accent1">
                        <a:lumMod val="75000"/>
                      </a:schemeClr>
                    </a:solidFill>
                  </a:tcPr>
                </a:tc>
                <a:tc hMerge="1">
                  <a:txBody>
                    <a:bodyPr/>
                    <a:lstStyle/>
                    <a:p>
                      <a:endParaRPr lang="es-MX" dirty="0"/>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90871">
                <a:tc>
                  <a:txBody>
                    <a:bodyPr/>
                    <a:lstStyle/>
                    <a:p>
                      <a:pPr algn="ctr"/>
                      <a:r>
                        <a:rPr lang="es-MX" sz="1400" b="1" baseline="0" dirty="0">
                          <a:solidFill>
                            <a:schemeClr val="bg1"/>
                          </a:solidFill>
                          <a:latin typeface="Arial Narrow" panose="020B0606020202030204" pitchFamily="34" charset="0"/>
                        </a:rPr>
                        <a:t>Nombre</a:t>
                      </a:r>
                      <a:endParaRPr lang="es-MX" sz="1400" b="1" dirty="0">
                        <a:solidFill>
                          <a:schemeClr val="bg1"/>
                        </a:solidFill>
                        <a:latin typeface="Arial Narrow" panose="020B0606020202030204" pitchFamily="34" charset="0"/>
                      </a:endParaRP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MX" sz="1400" b="1" dirty="0">
                          <a:solidFill>
                            <a:schemeClr val="bg1"/>
                          </a:solidFill>
                          <a:latin typeface="Arial Narrow" panose="020B0606020202030204" pitchFamily="34" charset="0"/>
                        </a:rPr>
                        <a:t>Correo</a:t>
                      </a: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MX" sz="1400" b="1" dirty="0">
                          <a:solidFill>
                            <a:schemeClr val="bg1"/>
                          </a:solidFill>
                          <a:latin typeface="Arial Narrow" panose="020B0606020202030204" pitchFamily="34" charset="0"/>
                        </a:rPr>
                        <a:t>Tema</a:t>
                      </a: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s-MX" sz="1400" b="1" dirty="0">
                          <a:solidFill>
                            <a:schemeClr val="bg1"/>
                          </a:solidFill>
                          <a:latin typeface="Arial Narrow" panose="020B0606020202030204" pitchFamily="34" charset="0"/>
                        </a:rPr>
                        <a:t>Ext.</a:t>
                      </a: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1"/>
                  </a:ext>
                </a:extLst>
              </a:tr>
              <a:tr h="290871">
                <a:tc>
                  <a:txBody>
                    <a:bodyPr/>
                    <a:lstStyle/>
                    <a:p>
                      <a:pPr algn="l"/>
                      <a:r>
                        <a:rPr lang="es-MX" sz="1400" dirty="0">
                          <a:latin typeface="Arial Narrow" panose="020B0606020202030204" pitchFamily="34" charset="0"/>
                        </a:rPr>
                        <a:t>Dr. Edgar René Vázquez González</a:t>
                      </a:r>
                    </a:p>
                  </a:txBody>
                  <a:tcPr anchor="ctr">
                    <a:lnT w="28575" cap="flat" cmpd="sng" algn="ctr">
                      <a:noFill/>
                      <a:prstDash val="solid"/>
                      <a:round/>
                      <a:headEnd type="none" w="med" len="med"/>
                      <a:tailEnd type="none" w="med" len="med"/>
                    </a:lnT>
                    <a:lnB>
                      <a:noFill/>
                    </a:lnB>
                  </a:tcPr>
                </a:tc>
                <a:tc>
                  <a:txBody>
                    <a:bodyPr/>
                    <a:lstStyle/>
                    <a:p>
                      <a:pPr algn="l"/>
                      <a:r>
                        <a:rPr lang="es-MX" sz="1400" kern="1200" dirty="0">
                          <a:solidFill>
                            <a:schemeClr val="tx1"/>
                          </a:solidFill>
                          <a:latin typeface="Arial Narrow" panose="020B0606020202030204" pitchFamily="34" charset="0"/>
                          <a:ea typeface="+mn-ea"/>
                          <a:cs typeface="+mn-cs"/>
                        </a:rPr>
                        <a:t>edgar10@ugto.mx </a:t>
                      </a:r>
                    </a:p>
                  </a:txBody>
                  <a:tcPr anchor="ctr">
                    <a:lnT w="28575" cap="flat" cmpd="sng" algn="ctr">
                      <a:noFill/>
                      <a:prstDash val="solid"/>
                      <a:round/>
                      <a:headEnd type="none" w="med" len="med"/>
                      <a:tailEnd type="none" w="med" len="med"/>
                    </a:lnT>
                    <a:lnB>
                      <a:noFill/>
                    </a:lnB>
                  </a:tcPr>
                </a:tc>
                <a:tc>
                  <a:txBody>
                    <a:bodyPr/>
                    <a:lstStyle/>
                    <a:p>
                      <a:pPr algn="l"/>
                      <a:r>
                        <a:rPr lang="es-MX" sz="1400" dirty="0">
                          <a:latin typeface="Arial Narrow" panose="020B0606020202030204" pitchFamily="34" charset="0"/>
                        </a:rPr>
                        <a:t>Director de Recursos Humanos</a:t>
                      </a:r>
                    </a:p>
                  </a:txBody>
                  <a:tcPr anchor="ctr">
                    <a:lnT w="28575" cap="flat" cmpd="sng" algn="ctr">
                      <a:noFill/>
                      <a:prstDash val="solid"/>
                      <a:round/>
                      <a:headEnd type="none" w="med" len="med"/>
                      <a:tailEnd type="none" w="med" len="med"/>
                    </a:lnT>
                    <a:lnB>
                      <a:noFill/>
                    </a:lnB>
                  </a:tcPr>
                </a:tc>
                <a:tc>
                  <a:txBody>
                    <a:bodyPr/>
                    <a:lstStyle/>
                    <a:p>
                      <a:pPr algn="ctr"/>
                      <a:r>
                        <a:rPr lang="es-MX" sz="1400" dirty="0">
                          <a:latin typeface="Arial Narrow" panose="020B0606020202030204" pitchFamily="34" charset="0"/>
                        </a:rPr>
                        <a:t>4009</a:t>
                      </a:r>
                    </a:p>
                  </a:txBody>
                  <a:tcPr anchor="ctr">
                    <a:lnT w="28575" cap="flat" cmpd="sng" algn="ctr">
                      <a:noFill/>
                      <a:prstDash val="solid"/>
                      <a:round/>
                      <a:headEnd type="none" w="med" len="med"/>
                      <a:tailEnd type="none" w="med" len="med"/>
                    </a:lnT>
                    <a:lnB>
                      <a:noFill/>
                    </a:lnB>
                  </a:tcPr>
                </a:tc>
                <a:extLst>
                  <a:ext uri="{0D108BD9-81ED-4DB2-BD59-A6C34878D82A}">
                    <a16:rowId xmlns:a16="http://schemas.microsoft.com/office/drawing/2014/main" val="1280219613"/>
                  </a:ext>
                </a:extLst>
              </a:tr>
              <a:tr h="290871">
                <a:tc>
                  <a:txBody>
                    <a:bodyPr/>
                    <a:lstStyle/>
                    <a:p>
                      <a:pPr algn="l"/>
                      <a:r>
                        <a:rPr lang="es-MX" sz="1400" dirty="0">
                          <a:latin typeface="Arial Narrow" panose="020B0606020202030204" pitchFamily="34" charset="0"/>
                        </a:rPr>
                        <a:t>Martha Guadalupe Pérez García</a:t>
                      </a:r>
                    </a:p>
                  </a:txBody>
                  <a:tcPr anchor="ctr">
                    <a:lnT w="28575" cap="flat" cmpd="sng" algn="ctr">
                      <a:noFill/>
                      <a:prstDash val="solid"/>
                      <a:round/>
                      <a:headEnd type="none" w="med" len="med"/>
                      <a:tailEnd type="none" w="med" len="med"/>
                    </a:lnT>
                  </a:tcPr>
                </a:tc>
                <a:tc>
                  <a:txBody>
                    <a:bodyPr/>
                    <a:lstStyle/>
                    <a:p>
                      <a:pPr algn="l"/>
                      <a:r>
                        <a:rPr lang="es-MX" sz="1400" dirty="0">
                          <a:latin typeface="Arial Narrow" panose="020B0606020202030204" pitchFamily="34" charset="0"/>
                        </a:rPr>
                        <a:t>perezmg@ugto.mx</a:t>
                      </a:r>
                    </a:p>
                  </a:txBody>
                  <a:tcPr anchor="ctr">
                    <a:lnT w="28575" cap="flat" cmpd="sng" algn="ctr">
                      <a:noFill/>
                      <a:prstDash val="solid"/>
                      <a:round/>
                      <a:headEnd type="none" w="med" len="med"/>
                      <a:tailEnd type="none" w="med" len="med"/>
                    </a:lnT>
                  </a:tcPr>
                </a:tc>
                <a:tc>
                  <a:txBody>
                    <a:bodyPr/>
                    <a:lstStyle/>
                    <a:p>
                      <a:pPr algn="l"/>
                      <a:r>
                        <a:rPr lang="es-MX" sz="1400" dirty="0">
                          <a:latin typeface="Arial Narrow" panose="020B0606020202030204" pitchFamily="34" charset="0"/>
                        </a:rPr>
                        <a:t>Capítulo 1000</a:t>
                      </a:r>
                    </a:p>
                  </a:txBody>
                  <a:tcPr anchor="ctr">
                    <a:lnT w="28575" cap="flat" cmpd="sng" algn="ctr">
                      <a:noFill/>
                      <a:prstDash val="solid"/>
                      <a:round/>
                      <a:headEnd type="none" w="med" len="med"/>
                      <a:tailEnd type="none" w="med" len="med"/>
                    </a:lnT>
                  </a:tcPr>
                </a:tc>
                <a:tc>
                  <a:txBody>
                    <a:bodyPr/>
                    <a:lstStyle/>
                    <a:p>
                      <a:pPr algn="ctr"/>
                      <a:r>
                        <a:rPr lang="es-MX" sz="1400" dirty="0">
                          <a:latin typeface="Arial Narrow" panose="020B0606020202030204" pitchFamily="34" charset="0"/>
                        </a:rPr>
                        <a:t>4046</a:t>
                      </a:r>
                    </a:p>
                  </a:txBody>
                  <a:tcPr anchor="ctr">
                    <a:lnT w="28575" cap="flat" cmpd="sng" algn="ctr">
                      <a:no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6" name="Rectángulo 5">
            <a:extLst>
              <a:ext uri="{FF2B5EF4-FFF2-40B4-BE49-F238E27FC236}">
                <a16:creationId xmlns:a16="http://schemas.microsoft.com/office/drawing/2014/main" id="{E9EDC33C-8A56-451D-83A9-75E93B7CE4A8}"/>
              </a:ext>
            </a:extLst>
          </p:cNvPr>
          <p:cNvSpPr/>
          <p:nvPr/>
        </p:nvSpPr>
        <p:spPr>
          <a:xfrm>
            <a:off x="457199" y="228652"/>
            <a:ext cx="7093391" cy="369332"/>
          </a:xfrm>
          <a:prstGeom prst="rect">
            <a:avLst/>
          </a:prstGeom>
        </p:spPr>
        <p:txBody>
          <a:bodyPr wrap="square">
            <a:spAutoFit/>
          </a:bodyPr>
          <a:lstStyle/>
          <a:p>
            <a:r>
              <a:rPr lang="es-ES" dirty="0">
                <a:solidFill>
                  <a:srgbClr val="FFFFFF"/>
                </a:solidFill>
                <a:latin typeface="Raleway SemiBold"/>
                <a:cs typeface="Raleway SemiBold"/>
              </a:rPr>
              <a:t>DIRECTORIO/ </a:t>
            </a:r>
            <a:r>
              <a:rPr lang="es-ES" dirty="0">
                <a:solidFill>
                  <a:srgbClr val="FFFFFF"/>
                </a:solidFill>
                <a:latin typeface="Raleway Regular"/>
                <a:cs typeface="Raleway SemiBold"/>
              </a:rPr>
              <a:t>Enlaces proceso proyecto de presupuesto 2020</a:t>
            </a:r>
            <a:endParaRPr lang="es-ES" dirty="0">
              <a:solidFill>
                <a:srgbClr val="FFFFFF"/>
              </a:solidFill>
              <a:latin typeface="Raleway Regular"/>
              <a:cs typeface="Raleway Regular"/>
            </a:endParaRPr>
          </a:p>
        </p:txBody>
      </p:sp>
      <p:sp>
        <p:nvSpPr>
          <p:cNvPr id="7" name="Rectángulo 6">
            <a:extLst>
              <a:ext uri="{FF2B5EF4-FFF2-40B4-BE49-F238E27FC236}">
                <a16:creationId xmlns:a16="http://schemas.microsoft.com/office/drawing/2014/main" id="{3B847090-E6A4-42CC-9B7D-AE7D22C9FF4D}"/>
              </a:ext>
            </a:extLst>
          </p:cNvPr>
          <p:cNvSpPr/>
          <p:nvPr/>
        </p:nvSpPr>
        <p:spPr>
          <a:xfrm>
            <a:off x="322833" y="922234"/>
            <a:ext cx="3801041" cy="369332"/>
          </a:xfrm>
          <a:prstGeom prst="rect">
            <a:avLst/>
          </a:prstGeom>
        </p:spPr>
        <p:txBody>
          <a:bodyPr wrap="none">
            <a:spAutoFit/>
          </a:bodyPr>
          <a:lstStyle/>
          <a:p>
            <a:r>
              <a:rPr lang="es-MX"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Enlaces Dependencias Centrales</a:t>
            </a:r>
            <a:endParaRPr lang="es-MX" dirty="0"/>
          </a:p>
        </p:txBody>
      </p:sp>
    </p:spTree>
    <p:extLst>
      <p:ext uri="{BB962C8B-B14F-4D97-AF65-F5344CB8AC3E}">
        <p14:creationId xmlns:p14="http://schemas.microsoft.com/office/powerpoint/2010/main" val="1396697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696" b="-62"/>
          <a:stretch/>
        </p:blipFill>
        <p:spPr>
          <a:xfrm>
            <a:off x="0" y="-17417"/>
            <a:ext cx="9144000" cy="6875417"/>
          </a:xfrm>
          <a:prstGeom prst="rect">
            <a:avLst/>
          </a:prstGeom>
        </p:spPr>
      </p:pic>
    </p:spTree>
    <p:extLst>
      <p:ext uri="{BB962C8B-B14F-4D97-AF65-F5344CB8AC3E}">
        <p14:creationId xmlns:p14="http://schemas.microsoft.com/office/powerpoint/2010/main" val="2134975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F1FE272-A86B-488E-950C-0DB3C68E4150}"/>
              </a:ext>
            </a:extLst>
          </p:cNvPr>
          <p:cNvSpPr/>
          <p:nvPr/>
        </p:nvSpPr>
        <p:spPr>
          <a:xfrm>
            <a:off x="473434" y="1984005"/>
            <a:ext cx="8213366" cy="4770537"/>
          </a:xfrm>
          <a:prstGeom prst="rect">
            <a:avLst/>
          </a:prstGeom>
        </p:spPr>
        <p:txBody>
          <a:bodyPr wrap="square">
            <a:spAutoFit/>
          </a:bodyPr>
          <a:lstStyle/>
          <a:p>
            <a:pPr algn="just"/>
            <a:r>
              <a:rPr lang="es-MX"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Presupuesto basado en Resultados</a:t>
            </a:r>
            <a:endParaRPr lang="es-MX" b="1" dirty="0">
              <a:solidFill>
                <a:srgbClr val="005A9E"/>
              </a:solidFill>
              <a:latin typeface="Arial" panose="020B0604020202020204" pitchFamily="34" charset="0"/>
              <a:cs typeface="Arial" panose="020B0604020202020204" pitchFamily="34" charset="0"/>
            </a:endParaRPr>
          </a:p>
          <a:p>
            <a:pPr algn="just"/>
            <a:endParaRPr lang="es-MX" sz="900" b="1" dirty="0">
              <a:solidFill>
                <a:srgbClr val="005A9E"/>
              </a:solidFill>
              <a:latin typeface="Arial" panose="020B0604020202020204" pitchFamily="34" charset="0"/>
              <a:cs typeface="Arial" panose="020B0604020202020204" pitchFamily="34" charset="0"/>
            </a:endParaRPr>
          </a:p>
          <a:p>
            <a:pPr algn="just"/>
            <a:r>
              <a:rPr lang="es-ES" sz="1700" dirty="0">
                <a:latin typeface="Arial" panose="020B0604020202020204" pitchFamily="34" charset="0"/>
                <a:cs typeface="Arial" panose="020B0604020202020204" pitchFamily="34" charset="0"/>
              </a:rPr>
              <a:t>Herramienta que permite</a:t>
            </a:r>
            <a:r>
              <a:rPr lang="es-ES" sz="1700" b="1" dirty="0">
                <a:latin typeface="Arial" panose="020B0604020202020204" pitchFamily="34" charset="0"/>
                <a:cs typeface="Arial" panose="020B0604020202020204" pitchFamily="34" charset="0"/>
              </a:rPr>
              <a:t> recabar información confiable </a:t>
            </a:r>
            <a:r>
              <a:rPr lang="es-ES" sz="1700" dirty="0">
                <a:latin typeface="Arial" panose="020B0604020202020204" pitchFamily="34" charset="0"/>
                <a:cs typeface="Arial" panose="020B0604020202020204" pitchFamily="34" charset="0"/>
              </a:rPr>
              <a:t>sobre el </a:t>
            </a:r>
            <a:r>
              <a:rPr lang="es-ES" sz="1700" b="1" dirty="0">
                <a:latin typeface="Arial" panose="020B0604020202020204" pitchFamily="34" charset="0"/>
                <a:cs typeface="Arial" panose="020B0604020202020204" pitchFamily="34" charset="0"/>
              </a:rPr>
              <a:t>ejercicio de los recursos públicos</a:t>
            </a:r>
            <a:r>
              <a:rPr lang="es-ES" sz="1700" dirty="0">
                <a:latin typeface="Arial" panose="020B0604020202020204" pitchFamily="34" charset="0"/>
                <a:cs typeface="Arial" panose="020B0604020202020204" pitchFamily="34" charset="0"/>
              </a:rPr>
              <a:t>, y que es de </a:t>
            </a:r>
            <a:r>
              <a:rPr lang="es-ES" sz="1700" b="1" dirty="0">
                <a:latin typeface="Arial" panose="020B0604020202020204" pitchFamily="34" charset="0"/>
                <a:cs typeface="Arial" panose="020B0604020202020204" pitchFamily="34" charset="0"/>
              </a:rPr>
              <a:t>gran utilidad </a:t>
            </a:r>
            <a:r>
              <a:rPr lang="es-ES" sz="1700" dirty="0">
                <a:latin typeface="Arial" panose="020B0604020202020204" pitchFamily="34" charset="0"/>
                <a:cs typeface="Arial" panose="020B0604020202020204" pitchFamily="34" charset="0"/>
              </a:rPr>
              <a:t>en las decisiones que se toman sobre las </a:t>
            </a:r>
            <a:r>
              <a:rPr lang="es-ES" sz="1700" b="1" dirty="0">
                <a:latin typeface="Arial" panose="020B0604020202020204" pitchFamily="34" charset="0"/>
                <a:cs typeface="Arial" panose="020B0604020202020204" pitchFamily="34" charset="0"/>
              </a:rPr>
              <a:t>asignaciones presupuestarias </a:t>
            </a:r>
            <a:r>
              <a:rPr lang="es-ES" sz="1700" dirty="0">
                <a:latin typeface="Arial" panose="020B0604020202020204" pitchFamily="34" charset="0"/>
                <a:cs typeface="Arial" panose="020B0604020202020204" pitchFamily="34" charset="0"/>
              </a:rPr>
              <a:t>durante el proyecto de </a:t>
            </a:r>
            <a:r>
              <a:rPr lang="es-ES" sz="1700" b="1" dirty="0">
                <a:latin typeface="Arial" panose="020B0604020202020204" pitchFamily="34" charset="0"/>
                <a:cs typeface="Arial" panose="020B0604020202020204" pitchFamily="34" charset="0"/>
              </a:rPr>
              <a:t>presupuesto de egresos.</a:t>
            </a:r>
          </a:p>
          <a:p>
            <a:pPr algn="just"/>
            <a:endParaRPr lang="es-ES" dirty="0">
              <a:solidFill>
                <a:srgbClr val="005A9E"/>
              </a:solidFill>
              <a:latin typeface="Arial" panose="020B0604020202020204" pitchFamily="34" charset="0"/>
              <a:cs typeface="Arial" panose="020B0604020202020204" pitchFamily="34" charset="0"/>
            </a:endParaRPr>
          </a:p>
          <a:p>
            <a:pPr algn="just"/>
            <a:r>
              <a:rPr lang="es-MX"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Metodología del Marco Lógico (MML)</a:t>
            </a:r>
          </a:p>
          <a:p>
            <a:pPr algn="just"/>
            <a:endParaRPr lang="es-MX" sz="9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ES" sz="1700" dirty="0">
                <a:latin typeface="Arial" panose="020B0604020202020204" pitchFamily="34" charset="0"/>
                <a:cs typeface="Arial" panose="020B0604020202020204" pitchFamily="34" charset="0"/>
              </a:rPr>
              <a:t>Herramienta que permite el diseño de un programa a partir de la identificación de un problema que afecta a una población objetivo, esta herramienta identifica en forma resumida los objetivos de un programa a través de la Matriz de Indicadores para Resultados (MIR).</a:t>
            </a:r>
          </a:p>
          <a:p>
            <a:pPr algn="just"/>
            <a:endParaRPr lang="es-MX" b="1" dirty="0">
              <a:solidFill>
                <a:srgbClr val="005A9E"/>
              </a:solidFill>
              <a:latin typeface="Arial" panose="020B0604020202020204" pitchFamily="34" charset="0"/>
              <a:cs typeface="Arial" panose="020B0604020202020204" pitchFamily="34" charset="0"/>
            </a:endParaRPr>
          </a:p>
          <a:p>
            <a:pPr algn="just"/>
            <a:r>
              <a:rPr lang="es-MX"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 de Evaluación del Desempeño</a:t>
            </a:r>
            <a:endParaRPr lang="es-MX" b="1" dirty="0">
              <a:solidFill>
                <a:srgbClr val="005A9E"/>
              </a:solidFill>
              <a:latin typeface="Arial" panose="020B0604020202020204" pitchFamily="34" charset="0"/>
              <a:cs typeface="Arial" panose="020B0604020202020204" pitchFamily="34" charset="0"/>
            </a:endParaRPr>
          </a:p>
          <a:p>
            <a:pPr algn="just"/>
            <a:endParaRPr lang="es-MX" sz="900" b="1" dirty="0">
              <a:solidFill>
                <a:srgbClr val="005A9E"/>
              </a:solidFill>
              <a:latin typeface="Arial" panose="020B0604020202020204" pitchFamily="34" charset="0"/>
              <a:cs typeface="Arial" panose="020B0604020202020204" pitchFamily="34" charset="0"/>
            </a:endParaRPr>
          </a:p>
          <a:p>
            <a:pPr algn="just"/>
            <a:r>
              <a:rPr lang="es-ES" sz="1700" dirty="0">
                <a:latin typeface="Arial" panose="020B0604020202020204" pitchFamily="34" charset="0"/>
                <a:cs typeface="Arial" panose="020B0604020202020204" pitchFamily="34" charset="0"/>
              </a:rPr>
              <a:t>Es una forma de evaluar y medir el cómo estamos ejerciendo los recursos, nos permite saber si estamos cumpliendo las metas planeadas, tomar decisiones presupuestarias y rendir cuentas.</a:t>
            </a:r>
          </a:p>
        </p:txBody>
      </p:sp>
      <p:sp>
        <p:nvSpPr>
          <p:cNvPr id="3" name="Rectángulo 2">
            <a:extLst>
              <a:ext uri="{FF2B5EF4-FFF2-40B4-BE49-F238E27FC236}">
                <a16:creationId xmlns:a16="http://schemas.microsoft.com/office/drawing/2014/main" id="{DAE9EEDD-5A83-43F0-9FFE-51BED84FB1DC}"/>
              </a:ext>
            </a:extLst>
          </p:cNvPr>
          <p:cNvSpPr/>
          <p:nvPr/>
        </p:nvSpPr>
        <p:spPr>
          <a:xfrm>
            <a:off x="457199" y="91492"/>
            <a:ext cx="6259523" cy="523220"/>
          </a:xfrm>
          <a:prstGeom prst="rect">
            <a:avLst/>
          </a:prstGeom>
        </p:spPr>
        <p:txBody>
          <a:bodyPr wrap="square">
            <a:spAutoFit/>
          </a:bodyPr>
          <a:lstStyle/>
          <a:p>
            <a:r>
              <a:rPr lang="es-ES" sz="2800" dirty="0">
                <a:solidFill>
                  <a:srgbClr val="FFFFFF"/>
                </a:solidFill>
                <a:latin typeface="Raleway Regular"/>
                <a:cs typeface="Raleway SemiBold"/>
              </a:rPr>
              <a:t>Gestión para Resultados</a:t>
            </a:r>
            <a:endParaRPr lang="es-ES" sz="2800" dirty="0">
              <a:solidFill>
                <a:srgbClr val="FFFFFF"/>
              </a:solidFill>
              <a:latin typeface="Raleway Regular"/>
              <a:cs typeface="Raleway Regular"/>
            </a:endParaRPr>
          </a:p>
        </p:txBody>
      </p:sp>
      <p:sp>
        <p:nvSpPr>
          <p:cNvPr id="29" name="Flecha: cheurón 28">
            <a:extLst>
              <a:ext uri="{FF2B5EF4-FFF2-40B4-BE49-F238E27FC236}">
                <a16:creationId xmlns:a16="http://schemas.microsoft.com/office/drawing/2014/main" id="{6039AF6F-5709-4BEF-8917-36696DBD7F2E}"/>
              </a:ext>
            </a:extLst>
          </p:cNvPr>
          <p:cNvSpPr/>
          <p:nvPr/>
        </p:nvSpPr>
        <p:spPr>
          <a:xfrm>
            <a:off x="62286" y="1984005"/>
            <a:ext cx="411148" cy="411148"/>
          </a:xfrm>
          <a:prstGeom prst="chevron">
            <a:avLst/>
          </a:prstGeom>
          <a:solidFill>
            <a:srgbClr val="0C3765"/>
          </a:solidFill>
          <a:ln w="19050">
            <a:solidFill>
              <a:srgbClr val="0C376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solidFill>
                <a:schemeClr val="tx1"/>
              </a:solidFill>
            </a:endParaRPr>
          </a:p>
        </p:txBody>
      </p:sp>
      <p:sp>
        <p:nvSpPr>
          <p:cNvPr id="30" name="Flecha: cheurón 29">
            <a:extLst>
              <a:ext uri="{FF2B5EF4-FFF2-40B4-BE49-F238E27FC236}">
                <a16:creationId xmlns:a16="http://schemas.microsoft.com/office/drawing/2014/main" id="{555B5176-1280-4A28-B1A9-27994D1E435B}"/>
              </a:ext>
            </a:extLst>
          </p:cNvPr>
          <p:cNvSpPr/>
          <p:nvPr/>
        </p:nvSpPr>
        <p:spPr>
          <a:xfrm>
            <a:off x="64970" y="5401011"/>
            <a:ext cx="411148" cy="411148"/>
          </a:xfrm>
          <a:prstGeom prst="chevron">
            <a:avLst/>
          </a:prstGeom>
          <a:solidFill>
            <a:srgbClr val="06CADC"/>
          </a:solidFill>
          <a:ln w="19050">
            <a:solidFill>
              <a:srgbClr val="06CADC"/>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solidFill>
                <a:schemeClr val="tx1"/>
              </a:solidFill>
            </a:endParaRPr>
          </a:p>
        </p:txBody>
      </p:sp>
      <p:pic>
        <p:nvPicPr>
          <p:cNvPr id="15" name="Imagen 14">
            <a:extLst>
              <a:ext uri="{FF2B5EF4-FFF2-40B4-BE49-F238E27FC236}">
                <a16:creationId xmlns:a16="http://schemas.microsoft.com/office/drawing/2014/main" id="{81CF15D2-F18D-4618-9C3E-7C6A35345D34}"/>
              </a:ext>
            </a:extLst>
          </p:cNvPr>
          <p:cNvPicPr>
            <a:picLocks noChangeAspect="1"/>
          </p:cNvPicPr>
          <p:nvPr/>
        </p:nvPicPr>
        <p:blipFill>
          <a:blip r:embed="rId3"/>
          <a:stretch>
            <a:fillRect/>
          </a:stretch>
        </p:blipFill>
        <p:spPr>
          <a:xfrm>
            <a:off x="5691884" y="830072"/>
            <a:ext cx="2317550" cy="1563515"/>
          </a:xfrm>
          <a:prstGeom prst="rect">
            <a:avLst/>
          </a:prstGeom>
        </p:spPr>
      </p:pic>
      <p:sp>
        <p:nvSpPr>
          <p:cNvPr id="17" name="Elipse 16">
            <a:extLst>
              <a:ext uri="{FF2B5EF4-FFF2-40B4-BE49-F238E27FC236}">
                <a16:creationId xmlns:a16="http://schemas.microsoft.com/office/drawing/2014/main" id="{D47F5A39-FF1A-47EF-A63C-C3C44098A6ED}"/>
              </a:ext>
            </a:extLst>
          </p:cNvPr>
          <p:cNvSpPr/>
          <p:nvPr/>
        </p:nvSpPr>
        <p:spPr>
          <a:xfrm>
            <a:off x="231449" y="3792926"/>
            <a:ext cx="210312" cy="210312"/>
          </a:xfrm>
          <a:prstGeom prst="ellipse">
            <a:avLst/>
          </a:prstGeom>
          <a:solidFill>
            <a:srgbClr val="06CAD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4" name="Rectángulo 23">
            <a:extLst>
              <a:ext uri="{FF2B5EF4-FFF2-40B4-BE49-F238E27FC236}">
                <a16:creationId xmlns:a16="http://schemas.microsoft.com/office/drawing/2014/main" id="{CD0589ED-62C0-4D56-8C47-FE513492ABF2}"/>
              </a:ext>
            </a:extLst>
          </p:cNvPr>
          <p:cNvSpPr/>
          <p:nvPr/>
        </p:nvSpPr>
        <p:spPr>
          <a:xfrm>
            <a:off x="3337863" y="6792666"/>
            <a:ext cx="5806137" cy="45719"/>
          </a:xfrm>
          <a:prstGeom prst="rect">
            <a:avLst/>
          </a:prstGeom>
          <a:solidFill>
            <a:srgbClr val="AC93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05846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AD4D657-82C8-4D32-B07F-DCBC9960D6AD}"/>
              </a:ext>
            </a:extLst>
          </p:cNvPr>
          <p:cNvSpPr/>
          <p:nvPr/>
        </p:nvSpPr>
        <p:spPr>
          <a:xfrm>
            <a:off x="15240" y="167692"/>
            <a:ext cx="7923410" cy="461665"/>
          </a:xfrm>
          <a:prstGeom prst="rect">
            <a:avLst/>
          </a:prstGeom>
        </p:spPr>
        <p:txBody>
          <a:bodyPr wrap="square">
            <a:spAutoFit/>
          </a:bodyPr>
          <a:lstStyle/>
          <a:p>
            <a:r>
              <a:rPr lang="es-ES" sz="2300" dirty="0">
                <a:solidFill>
                  <a:srgbClr val="FFFFFF"/>
                </a:solidFill>
                <a:latin typeface="Raleway Regular"/>
                <a:cs typeface="Raleway SemiBold"/>
              </a:rPr>
              <a:t>Gestión para Resultados / Programa Presupuestario</a:t>
            </a:r>
            <a:endParaRPr lang="es-ES" sz="2300" dirty="0">
              <a:solidFill>
                <a:srgbClr val="FFFFFF"/>
              </a:solidFill>
              <a:latin typeface="Raleway Regular"/>
              <a:cs typeface="Raleway Regular"/>
            </a:endParaRPr>
          </a:p>
        </p:txBody>
      </p:sp>
      <p:sp>
        <p:nvSpPr>
          <p:cNvPr id="19" name="Rectángulo 18">
            <a:extLst>
              <a:ext uri="{FF2B5EF4-FFF2-40B4-BE49-F238E27FC236}">
                <a16:creationId xmlns:a16="http://schemas.microsoft.com/office/drawing/2014/main" id="{405283AC-DC11-4B52-83D8-EF3C707FE116}"/>
              </a:ext>
            </a:extLst>
          </p:cNvPr>
          <p:cNvSpPr/>
          <p:nvPr/>
        </p:nvSpPr>
        <p:spPr>
          <a:xfrm>
            <a:off x="283465" y="950155"/>
            <a:ext cx="8699556" cy="2046714"/>
          </a:xfrm>
          <a:prstGeom prst="rect">
            <a:avLst/>
          </a:prstGeom>
        </p:spPr>
        <p:txBody>
          <a:bodyPr wrap="square">
            <a:spAutoFit/>
          </a:bodyPr>
          <a:lstStyle/>
          <a:p>
            <a:pPr algn="just"/>
            <a:r>
              <a:rPr lang="es-MX" sz="1700" b="1" dirty="0">
                <a:solidFill>
                  <a:srgbClr val="005A9E"/>
                </a:solidFill>
                <a:latin typeface="Arial" panose="020B0604020202020204" pitchFamily="34" charset="0"/>
                <a:cs typeface="Arial" panose="020B0604020202020204" pitchFamily="34" charset="0"/>
              </a:rPr>
              <a:t>¿</a:t>
            </a:r>
            <a:r>
              <a:rPr lang="es-MX" sz="20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Cómo atender los problemas en un sector</a:t>
            </a:r>
            <a:r>
              <a:rPr lang="es-MX" sz="1700" b="1" dirty="0">
                <a:solidFill>
                  <a:srgbClr val="005A9E"/>
                </a:solidFill>
                <a:latin typeface="Arial" panose="020B0604020202020204" pitchFamily="34" charset="0"/>
                <a:cs typeface="Arial" panose="020B0604020202020204" pitchFamily="34" charset="0"/>
              </a:rPr>
              <a:t>?</a:t>
            </a:r>
            <a:r>
              <a:rPr lang="es-MX" sz="20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endParaRPr lang="es-MX" sz="1700" b="1" dirty="0">
              <a:solidFill>
                <a:srgbClr val="005A9E"/>
              </a:solidFill>
              <a:latin typeface="Arial" panose="020B0604020202020204" pitchFamily="34" charset="0"/>
              <a:cs typeface="Arial" panose="020B0604020202020204" pitchFamily="34" charset="0"/>
            </a:endParaRPr>
          </a:p>
          <a:p>
            <a:pPr algn="just"/>
            <a:r>
              <a:rPr lang="es-MX" dirty="0"/>
              <a:t>Formulando una </a:t>
            </a:r>
            <a:r>
              <a:rPr lang="es-MX" b="1" dirty="0">
                <a:solidFill>
                  <a:srgbClr val="005A9E"/>
                </a:solidFill>
              </a:rPr>
              <a:t>política pública </a:t>
            </a:r>
            <a:r>
              <a:rPr lang="es-MX" dirty="0"/>
              <a:t>que consiste en uno o un grupo de </a:t>
            </a:r>
            <a:r>
              <a:rPr lang="es-MX" b="1" dirty="0">
                <a:solidFill>
                  <a:srgbClr val="005A9E"/>
                </a:solidFill>
              </a:rPr>
              <a:t>Programas Presupuestarios </a:t>
            </a:r>
            <a:r>
              <a:rPr lang="es-MX" dirty="0"/>
              <a:t>para resolver los problemas que hay en ese sector.</a:t>
            </a:r>
          </a:p>
          <a:p>
            <a:pPr algn="just"/>
            <a:endParaRPr lang="es-MX" dirty="0"/>
          </a:p>
          <a:p>
            <a:pPr algn="just"/>
            <a:r>
              <a:rPr lang="es-ES" dirty="0"/>
              <a:t>Vínculo entre necesidades sociales y gasto público: </a:t>
            </a:r>
            <a:r>
              <a:rPr lang="es-ES"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Programa Presupuestario.</a:t>
            </a:r>
            <a:endParaRPr lang="es-ES" b="1" dirty="0"/>
          </a:p>
          <a:p>
            <a:pPr algn="just"/>
            <a:endParaRPr lang="es-MX" dirty="0"/>
          </a:p>
        </p:txBody>
      </p:sp>
      <p:sp>
        <p:nvSpPr>
          <p:cNvPr id="21" name="Rectángulo 20">
            <a:extLst>
              <a:ext uri="{FF2B5EF4-FFF2-40B4-BE49-F238E27FC236}">
                <a16:creationId xmlns:a16="http://schemas.microsoft.com/office/drawing/2014/main" id="{50F7A45A-3F6D-4D6C-8DC5-79F2FAEA35FF}"/>
              </a:ext>
            </a:extLst>
          </p:cNvPr>
          <p:cNvSpPr/>
          <p:nvPr/>
        </p:nvSpPr>
        <p:spPr>
          <a:xfrm>
            <a:off x="160979" y="3014466"/>
            <a:ext cx="2571184" cy="30777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Programa Presupuestario</a:t>
            </a:r>
          </a:p>
        </p:txBody>
      </p:sp>
      <p:sp>
        <p:nvSpPr>
          <p:cNvPr id="23" name="Flecha: a la derecha con bandas 22">
            <a:extLst>
              <a:ext uri="{FF2B5EF4-FFF2-40B4-BE49-F238E27FC236}">
                <a16:creationId xmlns:a16="http://schemas.microsoft.com/office/drawing/2014/main" id="{0E6EFEEB-94B3-43F4-A83C-044E66C6AED5}"/>
              </a:ext>
            </a:extLst>
          </p:cNvPr>
          <p:cNvSpPr/>
          <p:nvPr/>
        </p:nvSpPr>
        <p:spPr>
          <a:xfrm>
            <a:off x="2884362" y="2912182"/>
            <a:ext cx="507469" cy="481706"/>
          </a:xfrm>
          <a:prstGeom prst="stripedRightArrow">
            <a:avLst>
              <a:gd name="adj1" fmla="val 55983"/>
              <a:gd name="adj2" fmla="val 53702"/>
            </a:avLst>
          </a:prstGeom>
          <a:solidFill>
            <a:schemeClr val="bg1"/>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24" name="Rectángulo 23">
            <a:extLst>
              <a:ext uri="{FF2B5EF4-FFF2-40B4-BE49-F238E27FC236}">
                <a16:creationId xmlns:a16="http://schemas.microsoft.com/office/drawing/2014/main" id="{345231B2-D183-4176-89A7-FC86C70FD611}"/>
              </a:ext>
            </a:extLst>
          </p:cNvPr>
          <p:cNvSpPr/>
          <p:nvPr/>
        </p:nvSpPr>
        <p:spPr>
          <a:xfrm>
            <a:off x="3500869" y="3014466"/>
            <a:ext cx="3776806" cy="307778"/>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Matriz de Indicadores para Resultados</a:t>
            </a:r>
          </a:p>
        </p:txBody>
      </p:sp>
      <p:sp>
        <p:nvSpPr>
          <p:cNvPr id="35" name="Rectángulo 34">
            <a:extLst>
              <a:ext uri="{FF2B5EF4-FFF2-40B4-BE49-F238E27FC236}">
                <a16:creationId xmlns:a16="http://schemas.microsoft.com/office/drawing/2014/main" id="{1776E47D-4F38-494A-9065-7CCC0B82A0E2}"/>
              </a:ext>
            </a:extLst>
          </p:cNvPr>
          <p:cNvSpPr/>
          <p:nvPr/>
        </p:nvSpPr>
        <p:spPr>
          <a:xfrm>
            <a:off x="7932052" y="2961248"/>
            <a:ext cx="1100910" cy="351851"/>
          </a:xfrm>
          <a:prstGeom prst="rect">
            <a:avLst/>
          </a:prstGeom>
          <a:solidFill>
            <a:schemeClr val="bg1">
              <a:lumMod val="95000"/>
            </a:schemeClr>
          </a:solidFill>
          <a:ln w="28575">
            <a:solidFill>
              <a:srgbClr val="99D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solidFill>
                  <a:schemeClr val="tx1"/>
                </a:solidFill>
              </a:rPr>
              <a:t>Problema</a:t>
            </a:r>
          </a:p>
        </p:txBody>
      </p:sp>
      <p:sp>
        <p:nvSpPr>
          <p:cNvPr id="36" name="Flecha: a la derecha con bandas 35">
            <a:extLst>
              <a:ext uri="{FF2B5EF4-FFF2-40B4-BE49-F238E27FC236}">
                <a16:creationId xmlns:a16="http://schemas.microsoft.com/office/drawing/2014/main" id="{2563D18F-3F8E-48CF-879F-77BF4161EFA4}"/>
              </a:ext>
            </a:extLst>
          </p:cNvPr>
          <p:cNvSpPr/>
          <p:nvPr/>
        </p:nvSpPr>
        <p:spPr>
          <a:xfrm>
            <a:off x="7337413" y="2921149"/>
            <a:ext cx="507469" cy="481706"/>
          </a:xfrm>
          <a:prstGeom prst="stripedRightArrow">
            <a:avLst>
              <a:gd name="adj1" fmla="val 55983"/>
              <a:gd name="adj2" fmla="val 53702"/>
            </a:avLst>
          </a:prstGeom>
          <a:solidFill>
            <a:schemeClr val="bg1"/>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grpSp>
        <p:nvGrpSpPr>
          <p:cNvPr id="9" name="Grupo 8">
            <a:extLst>
              <a:ext uri="{FF2B5EF4-FFF2-40B4-BE49-F238E27FC236}">
                <a16:creationId xmlns:a16="http://schemas.microsoft.com/office/drawing/2014/main" id="{8DF9EDD2-D8C5-45F2-A92B-6B7C5ADB0C86}"/>
              </a:ext>
            </a:extLst>
          </p:cNvPr>
          <p:cNvGrpSpPr/>
          <p:nvPr/>
        </p:nvGrpSpPr>
        <p:grpSpPr>
          <a:xfrm>
            <a:off x="-164592" y="3606418"/>
            <a:ext cx="8758529" cy="3277162"/>
            <a:chOff x="-164592" y="3761866"/>
            <a:chExt cx="8758529" cy="3277162"/>
          </a:xfrm>
        </p:grpSpPr>
        <p:sp>
          <p:nvSpPr>
            <p:cNvPr id="13" name="CuadroTexto 12">
              <a:extLst>
                <a:ext uri="{FF2B5EF4-FFF2-40B4-BE49-F238E27FC236}">
                  <a16:creationId xmlns:a16="http://schemas.microsoft.com/office/drawing/2014/main" id="{2A3D84C0-5957-46D8-964F-9F16D3062413}"/>
                </a:ext>
              </a:extLst>
            </p:cNvPr>
            <p:cNvSpPr txBox="1"/>
            <p:nvPr/>
          </p:nvSpPr>
          <p:spPr>
            <a:xfrm>
              <a:off x="74627" y="4053596"/>
              <a:ext cx="1595372" cy="2554545"/>
            </a:xfrm>
            <a:prstGeom prst="rect">
              <a:avLst/>
            </a:prstGeom>
            <a:noFill/>
          </p:spPr>
          <p:txBody>
            <a:bodyPr wrap="none" rtlCol="0">
              <a:spAutoFit/>
            </a:bodyPr>
            <a:lstStyle/>
            <a:p>
              <a:pPr algn="r"/>
              <a:r>
                <a:rPr lang="es-MX"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t>
              </a:r>
            </a:p>
            <a:p>
              <a:pPr algn="r"/>
              <a:endParaRPr lang="es-MX" sz="1400" b="1" dirty="0">
                <a:solidFill>
                  <a:srgbClr val="0C3765"/>
                </a:solidFill>
              </a:endParaRPr>
            </a:p>
            <a:p>
              <a:pPr algn="r"/>
              <a:endParaRPr lang="es-MX" sz="1400" b="1" dirty="0">
                <a:solidFill>
                  <a:srgbClr val="0C3765"/>
                </a:solidFill>
              </a:endParaRPr>
            </a:p>
            <a:p>
              <a:pPr algn="r"/>
              <a:r>
                <a:rPr lang="es-MX"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Propósito</a:t>
              </a:r>
            </a:p>
            <a:p>
              <a:pPr algn="r"/>
              <a:endParaRPr lang="es-MX" sz="2800" b="1" dirty="0">
                <a:solidFill>
                  <a:srgbClr val="0C3765"/>
                </a:solidFill>
              </a:endParaRPr>
            </a:p>
            <a:p>
              <a:pPr algn="r"/>
              <a:r>
                <a:rPr lang="es-MX"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Componente</a:t>
              </a:r>
            </a:p>
            <a:p>
              <a:pPr algn="r"/>
              <a:endParaRPr lang="es-MX" sz="3200" b="1" dirty="0">
                <a:solidFill>
                  <a:srgbClr val="0C3765"/>
                </a:solidFill>
              </a:endParaRPr>
            </a:p>
            <a:p>
              <a:pPr algn="r"/>
              <a:r>
                <a:rPr lang="es-MX"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Actividad</a:t>
              </a:r>
            </a:p>
          </p:txBody>
        </p:sp>
        <p:sp>
          <p:nvSpPr>
            <p:cNvPr id="14" name="CuadroTexto 13">
              <a:extLst>
                <a:ext uri="{FF2B5EF4-FFF2-40B4-BE49-F238E27FC236}">
                  <a16:creationId xmlns:a16="http://schemas.microsoft.com/office/drawing/2014/main" id="{9A0BC1C0-17AF-4970-93FA-664385A756F7}"/>
                </a:ext>
              </a:extLst>
            </p:cNvPr>
            <p:cNvSpPr txBox="1"/>
            <p:nvPr/>
          </p:nvSpPr>
          <p:spPr>
            <a:xfrm>
              <a:off x="1669728" y="3800311"/>
              <a:ext cx="6317690" cy="307777"/>
            </a:xfrm>
            <a:prstGeom prst="rect">
              <a:avLst/>
            </a:prstGeom>
            <a:noFill/>
          </p:spPr>
          <p:txBody>
            <a:bodyPr wrap="square" rtlCol="0">
              <a:spAutoFit/>
            </a:bodyPr>
            <a:lstStyle/>
            <a:p>
              <a:r>
                <a:rPr lang="es-MX" sz="1400" b="1" dirty="0">
                  <a:ln w="3175">
                    <a:solidFill>
                      <a:schemeClr val="tx1">
                        <a:lumMod val="50000"/>
                        <a:lumOff val="50000"/>
                      </a:schemeClr>
                    </a:solidFill>
                  </a:ln>
                  <a:solidFill>
                    <a:srgbClr val="FF0000"/>
                  </a:solidFill>
                </a:rPr>
                <a:t>Resumen Narrativo          Indicadores            Medios verificación           Supuestos</a:t>
              </a:r>
            </a:p>
          </p:txBody>
        </p:sp>
        <p:pic>
          <p:nvPicPr>
            <p:cNvPr id="22" name="Imagen 21">
              <a:extLst>
                <a:ext uri="{FF2B5EF4-FFF2-40B4-BE49-F238E27FC236}">
                  <a16:creationId xmlns:a16="http://schemas.microsoft.com/office/drawing/2014/main" id="{58C4FB2E-A747-4B0C-8473-106D8B615EC1}"/>
                </a:ext>
              </a:extLst>
            </p:cNvPr>
            <p:cNvPicPr>
              <a:picLocks noChangeAspect="1"/>
            </p:cNvPicPr>
            <p:nvPr/>
          </p:nvPicPr>
          <p:blipFill>
            <a:blip r:embed="rId3"/>
            <a:stretch>
              <a:fillRect/>
            </a:stretch>
          </p:blipFill>
          <p:spPr>
            <a:xfrm>
              <a:off x="1619727" y="4111814"/>
              <a:ext cx="6367691" cy="2867240"/>
            </a:xfrm>
            <a:prstGeom prst="rect">
              <a:avLst/>
            </a:prstGeom>
          </p:spPr>
        </p:pic>
        <p:sp>
          <p:nvSpPr>
            <p:cNvPr id="25" name="Rectángulo 24">
              <a:extLst>
                <a:ext uri="{FF2B5EF4-FFF2-40B4-BE49-F238E27FC236}">
                  <a16:creationId xmlns:a16="http://schemas.microsoft.com/office/drawing/2014/main" id="{8F36773F-EE7F-4659-BE1F-CF00B6A1E6A7}"/>
                </a:ext>
              </a:extLst>
            </p:cNvPr>
            <p:cNvSpPr/>
            <p:nvPr/>
          </p:nvSpPr>
          <p:spPr>
            <a:xfrm>
              <a:off x="2517497" y="4184001"/>
              <a:ext cx="669957" cy="2670288"/>
            </a:xfrm>
            <a:prstGeom prst="rect">
              <a:avLst/>
            </a:prstGeom>
            <a:solidFill>
              <a:schemeClr val="bg1">
                <a:alpha val="20000"/>
              </a:schemeClr>
            </a:solidFill>
            <a:ln w="28575">
              <a:solidFill>
                <a:srgbClr val="AEEF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6" name="Rectángulo 25">
              <a:extLst>
                <a:ext uri="{FF2B5EF4-FFF2-40B4-BE49-F238E27FC236}">
                  <a16:creationId xmlns:a16="http://schemas.microsoft.com/office/drawing/2014/main" id="{0A1A5F10-3E95-47F8-9EDE-F9E8E04B5119}"/>
                </a:ext>
              </a:extLst>
            </p:cNvPr>
            <p:cNvSpPr/>
            <p:nvPr/>
          </p:nvSpPr>
          <p:spPr>
            <a:xfrm>
              <a:off x="2455187" y="5278351"/>
              <a:ext cx="794576" cy="276999"/>
            </a:xfrm>
            <a:prstGeom prst="rect">
              <a:avLst/>
            </a:prstGeom>
          </p:spPr>
          <p:txBody>
            <a:bodyPr wrap="none">
              <a:spAutoFit/>
            </a:bodyPr>
            <a:lstStyle/>
            <a:p>
              <a:r>
                <a:rPr lang="es-MX" sz="1200" b="1" dirty="0"/>
                <a:t>Objetivos</a:t>
              </a:r>
            </a:p>
          </p:txBody>
        </p:sp>
        <p:sp>
          <p:nvSpPr>
            <p:cNvPr id="27" name="Rectángulo 26">
              <a:extLst>
                <a:ext uri="{FF2B5EF4-FFF2-40B4-BE49-F238E27FC236}">
                  <a16:creationId xmlns:a16="http://schemas.microsoft.com/office/drawing/2014/main" id="{53D89FBA-DE98-4870-823E-5EB5FAFECF1A}"/>
                </a:ext>
              </a:extLst>
            </p:cNvPr>
            <p:cNvSpPr/>
            <p:nvPr/>
          </p:nvSpPr>
          <p:spPr>
            <a:xfrm>
              <a:off x="3495346" y="4188170"/>
              <a:ext cx="1032096" cy="2670288"/>
            </a:xfrm>
            <a:prstGeom prst="rect">
              <a:avLst/>
            </a:prstGeom>
            <a:solidFill>
              <a:schemeClr val="bg1">
                <a:alpha val="20000"/>
              </a:schemeClr>
            </a:solidFill>
            <a:ln w="28575">
              <a:solidFill>
                <a:srgbClr val="AEEF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id="{A9ACE6D1-5BA3-4307-A112-37082C64601F}"/>
                </a:ext>
              </a:extLst>
            </p:cNvPr>
            <p:cNvSpPr/>
            <p:nvPr/>
          </p:nvSpPr>
          <p:spPr>
            <a:xfrm>
              <a:off x="5052468" y="4175454"/>
              <a:ext cx="1032096" cy="2670288"/>
            </a:xfrm>
            <a:prstGeom prst="rect">
              <a:avLst/>
            </a:prstGeom>
            <a:solidFill>
              <a:schemeClr val="bg1">
                <a:alpha val="20000"/>
              </a:schemeClr>
            </a:solidFill>
            <a:ln w="28575">
              <a:solidFill>
                <a:srgbClr val="AEEF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12C8E0A5-2E59-4DB5-8C87-CBCD1A9B708A}"/>
                </a:ext>
              </a:extLst>
            </p:cNvPr>
            <p:cNvSpPr/>
            <p:nvPr/>
          </p:nvSpPr>
          <p:spPr>
            <a:xfrm>
              <a:off x="6762098" y="4185370"/>
              <a:ext cx="1032096" cy="2670288"/>
            </a:xfrm>
            <a:prstGeom prst="rect">
              <a:avLst/>
            </a:prstGeom>
            <a:solidFill>
              <a:schemeClr val="bg1">
                <a:alpha val="20000"/>
              </a:schemeClr>
            </a:solidFill>
            <a:ln w="28575">
              <a:solidFill>
                <a:srgbClr val="AEEF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0" name="CuadroTexto 29">
              <a:extLst>
                <a:ext uri="{FF2B5EF4-FFF2-40B4-BE49-F238E27FC236}">
                  <a16:creationId xmlns:a16="http://schemas.microsoft.com/office/drawing/2014/main" id="{2FAC4922-F475-4614-8D52-C11C938AC95F}"/>
                </a:ext>
              </a:extLst>
            </p:cNvPr>
            <p:cNvSpPr txBox="1"/>
            <p:nvPr/>
          </p:nvSpPr>
          <p:spPr>
            <a:xfrm>
              <a:off x="3422919" y="5120882"/>
              <a:ext cx="1140663" cy="1015663"/>
            </a:xfrm>
            <a:prstGeom prst="rect">
              <a:avLst/>
            </a:prstGeom>
            <a:noFill/>
            <a:ln w="3175">
              <a:noFill/>
            </a:ln>
          </p:spPr>
          <p:txBody>
            <a:bodyPr wrap="square" rtlCol="0">
              <a:spAutoFit/>
            </a:bodyPr>
            <a:lstStyle/>
            <a:p>
              <a:pPr algn="ctr"/>
              <a:r>
                <a:rPr lang="es-MX" sz="1200" b="1" dirty="0"/>
                <a:t>¿Cómo sabemos que se han cumplido los objetivos?</a:t>
              </a:r>
            </a:p>
          </p:txBody>
        </p:sp>
        <p:sp>
          <p:nvSpPr>
            <p:cNvPr id="31" name="CuadroTexto 30">
              <a:extLst>
                <a:ext uri="{FF2B5EF4-FFF2-40B4-BE49-F238E27FC236}">
                  <a16:creationId xmlns:a16="http://schemas.microsoft.com/office/drawing/2014/main" id="{8C3BCDBD-55D3-4EF2-8819-46AEF841AEB8}"/>
                </a:ext>
              </a:extLst>
            </p:cNvPr>
            <p:cNvSpPr txBox="1"/>
            <p:nvPr/>
          </p:nvSpPr>
          <p:spPr>
            <a:xfrm>
              <a:off x="5052468" y="5139851"/>
              <a:ext cx="1032096" cy="646331"/>
            </a:xfrm>
            <a:prstGeom prst="rect">
              <a:avLst/>
            </a:prstGeom>
            <a:noFill/>
            <a:ln w="3175">
              <a:noFill/>
            </a:ln>
          </p:spPr>
          <p:txBody>
            <a:bodyPr wrap="square" rtlCol="0">
              <a:spAutoFit/>
            </a:bodyPr>
            <a:lstStyle/>
            <a:p>
              <a:pPr algn="ctr"/>
              <a:r>
                <a:rPr lang="es-MX" sz="1200" b="1" dirty="0"/>
                <a:t>¿Dónde se encuentra la información?</a:t>
              </a:r>
            </a:p>
          </p:txBody>
        </p:sp>
        <p:sp>
          <p:nvSpPr>
            <p:cNvPr id="32" name="CuadroTexto 31">
              <a:extLst>
                <a:ext uri="{FF2B5EF4-FFF2-40B4-BE49-F238E27FC236}">
                  <a16:creationId xmlns:a16="http://schemas.microsoft.com/office/drawing/2014/main" id="{57584C00-7904-4A28-B469-1370EA0A934A}"/>
                </a:ext>
              </a:extLst>
            </p:cNvPr>
            <p:cNvSpPr txBox="1"/>
            <p:nvPr/>
          </p:nvSpPr>
          <p:spPr>
            <a:xfrm>
              <a:off x="6756687" y="4930977"/>
              <a:ext cx="1032096" cy="1200329"/>
            </a:xfrm>
            <a:prstGeom prst="rect">
              <a:avLst/>
            </a:prstGeom>
            <a:noFill/>
            <a:ln w="3175">
              <a:noFill/>
            </a:ln>
          </p:spPr>
          <p:txBody>
            <a:bodyPr wrap="square" rtlCol="0">
              <a:spAutoFit/>
            </a:bodyPr>
            <a:lstStyle/>
            <a:p>
              <a:pPr algn="ctr"/>
              <a:r>
                <a:rPr lang="es-MX" sz="1200" b="1" dirty="0"/>
                <a:t>Condiciones externas que deben cumplirse para lograr los objetivos</a:t>
              </a:r>
            </a:p>
          </p:txBody>
        </p:sp>
        <p:sp>
          <p:nvSpPr>
            <p:cNvPr id="3" name="Rectángulo 2">
              <a:extLst>
                <a:ext uri="{FF2B5EF4-FFF2-40B4-BE49-F238E27FC236}">
                  <a16:creationId xmlns:a16="http://schemas.microsoft.com/office/drawing/2014/main" id="{1F2559C9-5FE8-4016-A80D-A92656355D87}"/>
                </a:ext>
              </a:extLst>
            </p:cNvPr>
            <p:cNvSpPr/>
            <p:nvPr/>
          </p:nvSpPr>
          <p:spPr>
            <a:xfrm>
              <a:off x="7939591" y="3761866"/>
              <a:ext cx="654346" cy="400110"/>
            </a:xfrm>
            <a:prstGeom prst="rect">
              <a:avLst/>
            </a:prstGeom>
          </p:spPr>
          <p:txBody>
            <a:bodyPr wrap="none">
              <a:spAutoFit/>
            </a:bodyPr>
            <a:lstStyle/>
            <a:p>
              <a:r>
                <a:rPr lang="es-ES" sz="20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MIR</a:t>
              </a:r>
              <a:endParaRPr lang="es-MX" sz="2000" b="1" dirty="0">
                <a:ln>
                  <a:solidFill>
                    <a:schemeClr val="tx1">
                      <a:lumMod val="85000"/>
                      <a:lumOff val="15000"/>
                    </a:schemeClr>
                  </a:solidFill>
                </a:ln>
                <a:solidFill>
                  <a:srgbClr val="0C37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44EBF0C-F70A-487A-BEA4-EC44B736D5BD}"/>
                </a:ext>
              </a:extLst>
            </p:cNvPr>
            <p:cNvSpPr/>
            <p:nvPr/>
          </p:nvSpPr>
          <p:spPr>
            <a:xfrm>
              <a:off x="362059" y="4311874"/>
              <a:ext cx="1322256" cy="400110"/>
            </a:xfrm>
            <a:prstGeom prst="rect">
              <a:avLst/>
            </a:prstGeom>
          </p:spPr>
          <p:txBody>
            <a:bodyPr wrap="square">
              <a:spAutoFit/>
            </a:bodyPr>
            <a:lstStyle/>
            <a:p>
              <a:pPr algn="r"/>
              <a:r>
                <a:rPr lang="es-ES" sz="1000" dirty="0"/>
                <a:t>¿Cuál es la finalidad del programa?</a:t>
              </a:r>
              <a:endParaRPr lang="es-MX" sz="1000" dirty="0"/>
            </a:p>
          </p:txBody>
        </p:sp>
        <p:sp>
          <p:nvSpPr>
            <p:cNvPr id="38" name="Rectángulo 37">
              <a:extLst>
                <a:ext uri="{FF2B5EF4-FFF2-40B4-BE49-F238E27FC236}">
                  <a16:creationId xmlns:a16="http://schemas.microsoft.com/office/drawing/2014/main" id="{1BB152B7-456B-434C-8647-0DCB0A79583B}"/>
                </a:ext>
              </a:extLst>
            </p:cNvPr>
            <p:cNvSpPr/>
            <p:nvPr/>
          </p:nvSpPr>
          <p:spPr>
            <a:xfrm>
              <a:off x="-148809" y="5031271"/>
              <a:ext cx="1852607" cy="400110"/>
            </a:xfrm>
            <a:prstGeom prst="rect">
              <a:avLst/>
            </a:prstGeom>
          </p:spPr>
          <p:txBody>
            <a:bodyPr wrap="square">
              <a:spAutoFit/>
            </a:bodyPr>
            <a:lstStyle/>
            <a:p>
              <a:pPr algn="r"/>
              <a:r>
                <a:rPr lang="es-ES" sz="1000" dirty="0"/>
                <a:t>¿Cuál es el impacto que se espera lograr con el programa?</a:t>
              </a:r>
              <a:endParaRPr lang="es-MX" sz="1000" dirty="0"/>
            </a:p>
          </p:txBody>
        </p:sp>
        <p:sp>
          <p:nvSpPr>
            <p:cNvPr id="6" name="Rectángulo 5">
              <a:extLst>
                <a:ext uri="{FF2B5EF4-FFF2-40B4-BE49-F238E27FC236}">
                  <a16:creationId xmlns:a16="http://schemas.microsoft.com/office/drawing/2014/main" id="{7EB6548E-0DA2-44F5-8F75-5F21D26DE0F4}"/>
                </a:ext>
              </a:extLst>
            </p:cNvPr>
            <p:cNvSpPr/>
            <p:nvPr/>
          </p:nvSpPr>
          <p:spPr>
            <a:xfrm>
              <a:off x="-19494" y="5711145"/>
              <a:ext cx="1707510" cy="400110"/>
            </a:xfrm>
            <a:prstGeom prst="rect">
              <a:avLst/>
            </a:prstGeom>
          </p:spPr>
          <p:txBody>
            <a:bodyPr wrap="square">
              <a:spAutoFit/>
            </a:bodyPr>
            <a:lstStyle/>
            <a:p>
              <a:pPr algn="r"/>
              <a:r>
                <a:rPr lang="es-ES" sz="1000" dirty="0"/>
                <a:t>¿Qué bienes y servicios serán producidos por el programa?</a:t>
              </a:r>
              <a:endParaRPr lang="es-MX" sz="1000" dirty="0"/>
            </a:p>
          </p:txBody>
        </p:sp>
        <p:sp>
          <p:nvSpPr>
            <p:cNvPr id="7" name="Rectángulo 6">
              <a:extLst>
                <a:ext uri="{FF2B5EF4-FFF2-40B4-BE49-F238E27FC236}">
                  <a16:creationId xmlns:a16="http://schemas.microsoft.com/office/drawing/2014/main" id="{AB79D46E-5AB2-43E9-B32D-716FCD3F2710}"/>
                </a:ext>
              </a:extLst>
            </p:cNvPr>
            <p:cNvSpPr/>
            <p:nvPr/>
          </p:nvSpPr>
          <p:spPr>
            <a:xfrm>
              <a:off x="-164592" y="6485030"/>
              <a:ext cx="1852608" cy="553998"/>
            </a:xfrm>
            <a:prstGeom prst="rect">
              <a:avLst/>
            </a:prstGeom>
          </p:spPr>
          <p:txBody>
            <a:bodyPr wrap="square">
              <a:spAutoFit/>
            </a:bodyPr>
            <a:lstStyle/>
            <a:p>
              <a:pPr algn="r"/>
              <a:r>
                <a:rPr lang="es-ES" sz="1000" dirty="0"/>
                <a:t>¿Cómo se va hacer para producir esos bienes y servicios?</a:t>
              </a:r>
              <a:endParaRPr lang="es-MX" sz="1000" dirty="0"/>
            </a:p>
          </p:txBody>
        </p:sp>
      </p:grpSp>
      <p:sp>
        <p:nvSpPr>
          <p:cNvPr id="41" name="Rectángulo 40">
            <a:extLst>
              <a:ext uri="{FF2B5EF4-FFF2-40B4-BE49-F238E27FC236}">
                <a16:creationId xmlns:a16="http://schemas.microsoft.com/office/drawing/2014/main" id="{40E15C6D-6B83-48EF-ACE1-DBD13E3034B1}"/>
              </a:ext>
            </a:extLst>
          </p:cNvPr>
          <p:cNvSpPr/>
          <p:nvPr/>
        </p:nvSpPr>
        <p:spPr>
          <a:xfrm>
            <a:off x="3337863" y="6999990"/>
            <a:ext cx="5806137" cy="45719"/>
          </a:xfrm>
          <a:prstGeom prst="rect">
            <a:avLst/>
          </a:prstGeom>
          <a:solidFill>
            <a:srgbClr val="AC93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56947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AA50B0C7-62E0-42EB-A6B6-D19EFBAA42D3}"/>
              </a:ext>
            </a:extLst>
          </p:cNvPr>
          <p:cNvSpPr/>
          <p:nvPr/>
        </p:nvSpPr>
        <p:spPr>
          <a:xfrm>
            <a:off x="1" y="228652"/>
            <a:ext cx="8016240" cy="369332"/>
          </a:xfrm>
          <a:prstGeom prst="rect">
            <a:avLst/>
          </a:prstGeom>
        </p:spPr>
        <p:txBody>
          <a:bodyPr wrap="square">
            <a:spAutoFit/>
          </a:bodyPr>
          <a:lstStyle/>
          <a:p>
            <a:r>
              <a:rPr lang="es-ES" dirty="0">
                <a:solidFill>
                  <a:srgbClr val="FFFFFF"/>
                </a:solidFill>
                <a:latin typeface="Raleway Regular"/>
                <a:cs typeface="Raleway SemiBold"/>
              </a:rPr>
              <a:t>Gestión para Resultados / Estructura Programa Presupuestario</a:t>
            </a:r>
            <a:endParaRPr lang="es-ES" dirty="0">
              <a:solidFill>
                <a:srgbClr val="FFFFFF"/>
              </a:solidFill>
              <a:latin typeface="Raleway Regular"/>
              <a:cs typeface="Raleway Regular"/>
            </a:endParaRPr>
          </a:p>
        </p:txBody>
      </p:sp>
      <p:pic>
        <p:nvPicPr>
          <p:cNvPr id="2" name="Imagen 1">
            <a:extLst>
              <a:ext uri="{FF2B5EF4-FFF2-40B4-BE49-F238E27FC236}">
                <a16:creationId xmlns:a16="http://schemas.microsoft.com/office/drawing/2014/main" id="{8B4924C8-C990-4CAD-B26E-C6EF25D6806C}"/>
              </a:ext>
            </a:extLst>
          </p:cNvPr>
          <p:cNvPicPr>
            <a:picLocks noChangeAspect="1"/>
          </p:cNvPicPr>
          <p:nvPr/>
        </p:nvPicPr>
        <p:blipFill>
          <a:blip r:embed="rId2"/>
          <a:stretch>
            <a:fillRect/>
          </a:stretch>
        </p:blipFill>
        <p:spPr>
          <a:xfrm>
            <a:off x="524974" y="1105181"/>
            <a:ext cx="7306274" cy="5657564"/>
          </a:xfrm>
          <a:prstGeom prst="rect">
            <a:avLst/>
          </a:prstGeom>
        </p:spPr>
      </p:pic>
      <p:sp>
        <p:nvSpPr>
          <p:cNvPr id="6" name="Rectángulo 5">
            <a:extLst>
              <a:ext uri="{FF2B5EF4-FFF2-40B4-BE49-F238E27FC236}">
                <a16:creationId xmlns:a16="http://schemas.microsoft.com/office/drawing/2014/main" id="{05C87571-9649-4309-8772-B57A4CE376D8}"/>
              </a:ext>
            </a:extLst>
          </p:cNvPr>
          <p:cNvSpPr/>
          <p:nvPr/>
        </p:nvSpPr>
        <p:spPr>
          <a:xfrm>
            <a:off x="3352362" y="6793329"/>
            <a:ext cx="5806137" cy="45719"/>
          </a:xfrm>
          <a:prstGeom prst="rect">
            <a:avLst/>
          </a:prstGeom>
          <a:solidFill>
            <a:srgbClr val="AC93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1602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F3D35D7-FA2B-44A7-B87D-E2224926AD62}"/>
              </a:ext>
            </a:extLst>
          </p:cNvPr>
          <p:cNvSpPr/>
          <p:nvPr/>
        </p:nvSpPr>
        <p:spPr>
          <a:xfrm>
            <a:off x="0" y="1076142"/>
            <a:ext cx="1625383" cy="26996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FIN</a:t>
            </a:r>
          </a:p>
        </p:txBody>
      </p:sp>
      <p:sp>
        <p:nvSpPr>
          <p:cNvPr id="4" name="Rectángulo 3">
            <a:extLst>
              <a:ext uri="{FF2B5EF4-FFF2-40B4-BE49-F238E27FC236}">
                <a16:creationId xmlns:a16="http://schemas.microsoft.com/office/drawing/2014/main" id="{CCFBCFDF-2064-462C-94B1-937BB9945CE7}"/>
              </a:ext>
            </a:extLst>
          </p:cNvPr>
          <p:cNvSpPr/>
          <p:nvPr/>
        </p:nvSpPr>
        <p:spPr>
          <a:xfrm>
            <a:off x="0" y="2436145"/>
            <a:ext cx="1625383" cy="26996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PROPÓSITO</a:t>
            </a:r>
          </a:p>
        </p:txBody>
      </p:sp>
      <p:sp>
        <p:nvSpPr>
          <p:cNvPr id="5" name="Rectángulo 4">
            <a:extLst>
              <a:ext uri="{FF2B5EF4-FFF2-40B4-BE49-F238E27FC236}">
                <a16:creationId xmlns:a16="http://schemas.microsoft.com/office/drawing/2014/main" id="{3F0AE0F7-B80E-4BF4-B9F2-8D8C03E902E1}"/>
              </a:ext>
            </a:extLst>
          </p:cNvPr>
          <p:cNvSpPr/>
          <p:nvPr/>
        </p:nvSpPr>
        <p:spPr>
          <a:xfrm>
            <a:off x="34414" y="3429000"/>
            <a:ext cx="1625383" cy="26996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COMPONENTE</a:t>
            </a:r>
          </a:p>
        </p:txBody>
      </p:sp>
      <p:sp>
        <p:nvSpPr>
          <p:cNvPr id="6" name="Rectángulo 5">
            <a:extLst>
              <a:ext uri="{FF2B5EF4-FFF2-40B4-BE49-F238E27FC236}">
                <a16:creationId xmlns:a16="http://schemas.microsoft.com/office/drawing/2014/main" id="{C9923DF1-E0BE-4551-9BFE-205A31486118}"/>
              </a:ext>
            </a:extLst>
          </p:cNvPr>
          <p:cNvSpPr/>
          <p:nvPr/>
        </p:nvSpPr>
        <p:spPr>
          <a:xfrm>
            <a:off x="34414" y="5057789"/>
            <a:ext cx="1625383" cy="26996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ACTIVIDADES</a:t>
            </a:r>
          </a:p>
        </p:txBody>
      </p:sp>
      <p:sp>
        <p:nvSpPr>
          <p:cNvPr id="7" name="Rectángulo 6">
            <a:extLst>
              <a:ext uri="{FF2B5EF4-FFF2-40B4-BE49-F238E27FC236}">
                <a16:creationId xmlns:a16="http://schemas.microsoft.com/office/drawing/2014/main" id="{89C9F0F7-6E28-4554-ACF2-22C22F022926}"/>
              </a:ext>
            </a:extLst>
          </p:cNvPr>
          <p:cNvSpPr/>
          <p:nvPr/>
        </p:nvSpPr>
        <p:spPr>
          <a:xfrm>
            <a:off x="1789857" y="5054539"/>
            <a:ext cx="5925369" cy="26088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MX" sz="1100" b="1" dirty="0">
                <a:solidFill>
                  <a:srgbClr val="0C3765"/>
                </a:solidFill>
              </a:rPr>
              <a:t>P2855 </a:t>
            </a:r>
            <a:r>
              <a:rPr lang="es-ES" sz="1100" b="1" dirty="0">
                <a:solidFill>
                  <a:srgbClr val="0C3765"/>
                </a:solidFill>
              </a:rPr>
              <a:t>Administración de la trayectoria del estudiante</a:t>
            </a:r>
            <a:endParaRPr lang="es-MX" sz="1100" b="1" dirty="0">
              <a:solidFill>
                <a:srgbClr val="0C3765"/>
              </a:solidFill>
            </a:endParaRPr>
          </a:p>
        </p:txBody>
      </p:sp>
      <p:sp>
        <p:nvSpPr>
          <p:cNvPr id="8" name="CuadroTexto 7">
            <a:extLst>
              <a:ext uri="{FF2B5EF4-FFF2-40B4-BE49-F238E27FC236}">
                <a16:creationId xmlns:a16="http://schemas.microsoft.com/office/drawing/2014/main" id="{83710353-81B1-47B7-A9BC-6ECF46E55B34}"/>
              </a:ext>
            </a:extLst>
          </p:cNvPr>
          <p:cNvSpPr txBox="1"/>
          <p:nvPr/>
        </p:nvSpPr>
        <p:spPr>
          <a:xfrm>
            <a:off x="5116855" y="4310171"/>
            <a:ext cx="3807689" cy="261610"/>
          </a:xfrm>
          <a:prstGeom prst="rect">
            <a:avLst/>
          </a:prstGeom>
          <a:solidFill>
            <a:schemeClr val="accent5">
              <a:lumMod val="60000"/>
              <a:lumOff val="40000"/>
            </a:schemeClr>
          </a:solidFill>
          <a:effectLst>
            <a:outerShdw blurRad="50800" dist="38100" dir="5400000" algn="t" rotWithShape="0">
              <a:prstClr val="black">
                <a:alpha val="40000"/>
              </a:prstClr>
            </a:outerShdw>
          </a:effectLst>
        </p:spPr>
        <p:txBody>
          <a:bodyPr wrap="square" rtlCol="0">
            <a:spAutoFit/>
          </a:bodyPr>
          <a:lstStyle/>
          <a:p>
            <a:r>
              <a:rPr lang="es-ES" sz="1100" b="1" dirty="0">
                <a:solidFill>
                  <a:srgbClr val="0C3765"/>
                </a:solidFill>
              </a:rPr>
              <a:t>Porcentaje de Avance Físico del Proceso/Proyecto</a:t>
            </a:r>
            <a:endParaRPr lang="es-MX" sz="1100" b="1" dirty="0">
              <a:solidFill>
                <a:srgbClr val="0C3765"/>
              </a:solidFill>
            </a:endParaRPr>
          </a:p>
        </p:txBody>
      </p:sp>
      <p:sp>
        <p:nvSpPr>
          <p:cNvPr id="9" name="Rectángulo 8">
            <a:extLst>
              <a:ext uri="{FF2B5EF4-FFF2-40B4-BE49-F238E27FC236}">
                <a16:creationId xmlns:a16="http://schemas.microsoft.com/office/drawing/2014/main" id="{8AAB92EF-00C8-4C3A-8A88-DC66294A1425}"/>
              </a:ext>
            </a:extLst>
          </p:cNvPr>
          <p:cNvSpPr/>
          <p:nvPr/>
        </p:nvSpPr>
        <p:spPr>
          <a:xfrm>
            <a:off x="5116855" y="4680573"/>
            <a:ext cx="3807689" cy="261610"/>
          </a:xfrm>
          <a:prstGeom prst="rect">
            <a:avLst/>
          </a:prstGeom>
          <a:solidFill>
            <a:schemeClr val="accent5">
              <a:lumMod val="60000"/>
              <a:lumOff val="40000"/>
            </a:schemeClr>
          </a:solidFill>
          <a:effectLst>
            <a:outerShdw blurRad="50800" dist="38100" dir="5400000" algn="t" rotWithShape="0">
              <a:prstClr val="black">
                <a:alpha val="40000"/>
              </a:prstClr>
            </a:outerShdw>
          </a:effectLst>
        </p:spPr>
        <p:txBody>
          <a:bodyPr wrap="square">
            <a:spAutoFit/>
          </a:bodyPr>
          <a:lstStyle/>
          <a:p>
            <a:r>
              <a:rPr lang="es-ES" sz="1100" b="1" dirty="0">
                <a:solidFill>
                  <a:srgbClr val="0C3765"/>
                </a:solidFill>
              </a:rPr>
              <a:t>Porcentaje de Avance Financiero del Proceso/Proyecto</a:t>
            </a:r>
            <a:endParaRPr lang="es-MX" sz="1100" b="1" dirty="0">
              <a:solidFill>
                <a:srgbClr val="0C3765"/>
              </a:solidFill>
            </a:endParaRPr>
          </a:p>
        </p:txBody>
      </p:sp>
      <p:sp>
        <p:nvSpPr>
          <p:cNvPr id="10" name="Rectángulo 9">
            <a:extLst>
              <a:ext uri="{FF2B5EF4-FFF2-40B4-BE49-F238E27FC236}">
                <a16:creationId xmlns:a16="http://schemas.microsoft.com/office/drawing/2014/main" id="{31FBC16E-01D8-4162-B56B-A0DA344DC9A7}"/>
              </a:ext>
            </a:extLst>
          </p:cNvPr>
          <p:cNvSpPr/>
          <p:nvPr/>
        </p:nvSpPr>
        <p:spPr>
          <a:xfrm>
            <a:off x="1789857" y="5392565"/>
            <a:ext cx="5925368" cy="516004"/>
          </a:xfrm>
          <a:prstGeom prst="rect">
            <a:avLst/>
          </a:prstGeom>
          <a:solidFill>
            <a:srgbClr val="FFD7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100" b="1" dirty="0">
                <a:solidFill>
                  <a:srgbClr val="0C3765"/>
                </a:solidFill>
              </a:rPr>
              <a:t>Tutorías otorgadas a estudiantes de nivel medio superior y nivel superior por profesores de la Universidad</a:t>
            </a:r>
          </a:p>
        </p:txBody>
      </p:sp>
      <p:sp>
        <p:nvSpPr>
          <p:cNvPr id="13" name="Rectángulo 12">
            <a:extLst>
              <a:ext uri="{FF2B5EF4-FFF2-40B4-BE49-F238E27FC236}">
                <a16:creationId xmlns:a16="http://schemas.microsoft.com/office/drawing/2014/main" id="{EE5F2B3E-1C74-45AA-922C-5233A4773611}"/>
              </a:ext>
            </a:extLst>
          </p:cNvPr>
          <p:cNvSpPr/>
          <p:nvPr/>
        </p:nvSpPr>
        <p:spPr>
          <a:xfrm>
            <a:off x="1786542" y="5992645"/>
            <a:ext cx="5925367" cy="260880"/>
          </a:xfrm>
          <a:prstGeom prst="rect">
            <a:avLst/>
          </a:prstGeom>
          <a:solidFill>
            <a:srgbClr val="FFD7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100" b="1" dirty="0">
                <a:solidFill>
                  <a:srgbClr val="0C3765"/>
                </a:solidFill>
              </a:rPr>
              <a:t>Notas satisfactorias obtenidas por estudiantes en el EGEL</a:t>
            </a:r>
          </a:p>
        </p:txBody>
      </p:sp>
      <p:sp>
        <p:nvSpPr>
          <p:cNvPr id="14" name="Rectángulo 13">
            <a:extLst>
              <a:ext uri="{FF2B5EF4-FFF2-40B4-BE49-F238E27FC236}">
                <a16:creationId xmlns:a16="http://schemas.microsoft.com/office/drawing/2014/main" id="{5421AF04-2316-447A-896A-2F995BEFB65D}"/>
              </a:ext>
            </a:extLst>
          </p:cNvPr>
          <p:cNvSpPr/>
          <p:nvPr/>
        </p:nvSpPr>
        <p:spPr>
          <a:xfrm>
            <a:off x="1786541" y="6324915"/>
            <a:ext cx="5925366" cy="260880"/>
          </a:xfrm>
          <a:prstGeom prst="rect">
            <a:avLst/>
          </a:prstGeom>
          <a:solidFill>
            <a:srgbClr val="FFD7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100" b="1" dirty="0">
                <a:solidFill>
                  <a:srgbClr val="0C3765"/>
                </a:solidFill>
              </a:rPr>
              <a:t>Estudios de seguimiento a egresados realizados</a:t>
            </a:r>
          </a:p>
        </p:txBody>
      </p:sp>
      <p:sp>
        <p:nvSpPr>
          <p:cNvPr id="16" name="Rectángulo 15">
            <a:extLst>
              <a:ext uri="{FF2B5EF4-FFF2-40B4-BE49-F238E27FC236}">
                <a16:creationId xmlns:a16="http://schemas.microsoft.com/office/drawing/2014/main" id="{3E6A698C-7C0D-417B-8E41-F531D433F964}"/>
              </a:ext>
            </a:extLst>
          </p:cNvPr>
          <p:cNvSpPr/>
          <p:nvPr/>
        </p:nvSpPr>
        <p:spPr>
          <a:xfrm>
            <a:off x="1789857" y="3440183"/>
            <a:ext cx="3196938" cy="1501999"/>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100" b="1" dirty="0">
                <a:solidFill>
                  <a:srgbClr val="0C3765"/>
                </a:solidFill>
              </a:rPr>
              <a:t>Servicios para la regularización y acompañamiento en la trayectoria escolar otorgados a los estudiantes.</a:t>
            </a:r>
          </a:p>
        </p:txBody>
      </p:sp>
      <p:sp>
        <p:nvSpPr>
          <p:cNvPr id="20" name="Rectángulo 19">
            <a:extLst>
              <a:ext uri="{FF2B5EF4-FFF2-40B4-BE49-F238E27FC236}">
                <a16:creationId xmlns:a16="http://schemas.microsoft.com/office/drawing/2014/main" id="{883A1E3E-7ACE-427E-8F68-D593B7989202}"/>
              </a:ext>
            </a:extLst>
          </p:cNvPr>
          <p:cNvSpPr/>
          <p:nvPr/>
        </p:nvSpPr>
        <p:spPr>
          <a:xfrm>
            <a:off x="5105704" y="3427344"/>
            <a:ext cx="3818840" cy="315852"/>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100" b="1" dirty="0">
                <a:solidFill>
                  <a:srgbClr val="0C3765"/>
                </a:solidFill>
              </a:rPr>
              <a:t>Porcentaje de estudiantes que obtienen nota satisfactoria en EGEL</a:t>
            </a:r>
          </a:p>
        </p:txBody>
      </p:sp>
      <p:sp>
        <p:nvSpPr>
          <p:cNvPr id="21" name="Rectángulo 20">
            <a:extLst>
              <a:ext uri="{FF2B5EF4-FFF2-40B4-BE49-F238E27FC236}">
                <a16:creationId xmlns:a16="http://schemas.microsoft.com/office/drawing/2014/main" id="{AE42B27C-BB8B-4A9F-A898-AC516A91003F}"/>
              </a:ext>
            </a:extLst>
          </p:cNvPr>
          <p:cNvSpPr/>
          <p:nvPr/>
        </p:nvSpPr>
        <p:spPr>
          <a:xfrm>
            <a:off x="5116855" y="3801468"/>
            <a:ext cx="3807689" cy="441625"/>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100" b="1" dirty="0">
                <a:solidFill>
                  <a:srgbClr val="0C3765"/>
                </a:solidFill>
              </a:rPr>
              <a:t>Porcentaje de estudiantes que obtienen nota satisfactoria en la evaluación PLANEA</a:t>
            </a:r>
          </a:p>
        </p:txBody>
      </p:sp>
      <p:sp>
        <p:nvSpPr>
          <p:cNvPr id="22" name="Rectángulo 21">
            <a:extLst>
              <a:ext uri="{FF2B5EF4-FFF2-40B4-BE49-F238E27FC236}">
                <a16:creationId xmlns:a16="http://schemas.microsoft.com/office/drawing/2014/main" id="{32BE1B29-4EC4-4DEA-B96A-E274439C87CB}"/>
              </a:ext>
            </a:extLst>
          </p:cNvPr>
          <p:cNvSpPr/>
          <p:nvPr/>
        </p:nvSpPr>
        <p:spPr>
          <a:xfrm>
            <a:off x="1786542" y="2436144"/>
            <a:ext cx="3196939" cy="875391"/>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100" b="1" dirty="0">
                <a:solidFill>
                  <a:srgbClr val="0C3765"/>
                </a:solidFill>
              </a:rPr>
              <a:t>Los estudiantes de la Universidad de Guanajuato permanecen en los programas educativos, egresan y obtienen el grado conforme a los planes de estudio.</a:t>
            </a:r>
          </a:p>
        </p:txBody>
      </p:sp>
      <p:sp>
        <p:nvSpPr>
          <p:cNvPr id="23" name="Rectángulo 22">
            <a:extLst>
              <a:ext uri="{FF2B5EF4-FFF2-40B4-BE49-F238E27FC236}">
                <a16:creationId xmlns:a16="http://schemas.microsoft.com/office/drawing/2014/main" id="{36A2187C-4EF9-4210-86C7-7D887DC9CAB4}"/>
              </a:ext>
            </a:extLst>
          </p:cNvPr>
          <p:cNvSpPr/>
          <p:nvPr/>
        </p:nvSpPr>
        <p:spPr>
          <a:xfrm>
            <a:off x="5105704" y="2436145"/>
            <a:ext cx="2849576" cy="243816"/>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100" b="1" dirty="0">
                <a:solidFill>
                  <a:srgbClr val="0C3765"/>
                </a:solidFill>
              </a:rPr>
              <a:t>Porcentaje de eficiencia terminal global</a:t>
            </a:r>
          </a:p>
        </p:txBody>
      </p:sp>
      <p:sp>
        <p:nvSpPr>
          <p:cNvPr id="24" name="Rectángulo 23">
            <a:extLst>
              <a:ext uri="{FF2B5EF4-FFF2-40B4-BE49-F238E27FC236}">
                <a16:creationId xmlns:a16="http://schemas.microsoft.com/office/drawing/2014/main" id="{288990C8-3D26-454D-A7EC-7C5A23B112EC}"/>
              </a:ext>
            </a:extLst>
          </p:cNvPr>
          <p:cNvSpPr/>
          <p:nvPr/>
        </p:nvSpPr>
        <p:spPr>
          <a:xfrm>
            <a:off x="5105704" y="2793886"/>
            <a:ext cx="2849576" cy="208782"/>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ES" sz="1100" b="1" dirty="0">
                <a:solidFill>
                  <a:srgbClr val="0C3765"/>
                </a:solidFill>
              </a:rPr>
              <a:t>Porcentaje de titulación</a:t>
            </a:r>
          </a:p>
        </p:txBody>
      </p:sp>
      <p:sp>
        <p:nvSpPr>
          <p:cNvPr id="31" name="Rectángulo 30">
            <a:extLst>
              <a:ext uri="{FF2B5EF4-FFF2-40B4-BE49-F238E27FC236}">
                <a16:creationId xmlns:a16="http://schemas.microsoft.com/office/drawing/2014/main" id="{4D64254E-1D7C-4CDF-9530-816B60C72F6C}"/>
              </a:ext>
            </a:extLst>
          </p:cNvPr>
          <p:cNvSpPr/>
          <p:nvPr/>
        </p:nvSpPr>
        <p:spPr>
          <a:xfrm>
            <a:off x="1786543" y="1070103"/>
            <a:ext cx="3196938" cy="1234280"/>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ES" sz="1100" b="1" dirty="0">
                <a:solidFill>
                  <a:srgbClr val="0C3765"/>
                </a:solidFill>
              </a:rPr>
              <a:t>Contribuir a la consolidación de la trayectoria académica de la población estudiantil del Nivel Medio Superior y Nivel Superior del Estado de Guanajuato, mediante el incremento de la matrícula de estudiantes de la Universidad de Guanajuato que egresan y obtienen el grado conforme a lo establecido en los planes de estudio.</a:t>
            </a:r>
          </a:p>
        </p:txBody>
      </p:sp>
      <p:sp>
        <p:nvSpPr>
          <p:cNvPr id="32" name="Rectángulo 31">
            <a:extLst>
              <a:ext uri="{FF2B5EF4-FFF2-40B4-BE49-F238E27FC236}">
                <a16:creationId xmlns:a16="http://schemas.microsoft.com/office/drawing/2014/main" id="{D7D3D194-9071-416B-A264-9E4251E97F12}"/>
              </a:ext>
            </a:extLst>
          </p:cNvPr>
          <p:cNvSpPr/>
          <p:nvPr/>
        </p:nvSpPr>
        <p:spPr>
          <a:xfrm>
            <a:off x="5105703" y="1053481"/>
            <a:ext cx="1130506" cy="1234280"/>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ES" sz="1100" b="1" dirty="0">
                <a:solidFill>
                  <a:srgbClr val="0C3765"/>
                </a:solidFill>
              </a:rPr>
              <a:t>Grado promedio de escolaridad de la población de 15 y más años</a:t>
            </a:r>
          </a:p>
        </p:txBody>
      </p:sp>
      <p:sp>
        <p:nvSpPr>
          <p:cNvPr id="34" name="Rectángulo 33">
            <a:extLst>
              <a:ext uri="{FF2B5EF4-FFF2-40B4-BE49-F238E27FC236}">
                <a16:creationId xmlns:a16="http://schemas.microsoft.com/office/drawing/2014/main" id="{5B3443DF-369F-4ED4-8F98-CFFB7F310A20}"/>
              </a:ext>
            </a:extLst>
          </p:cNvPr>
          <p:cNvSpPr/>
          <p:nvPr/>
        </p:nvSpPr>
        <p:spPr>
          <a:xfrm>
            <a:off x="457199" y="222276"/>
            <a:ext cx="6259523" cy="369332"/>
          </a:xfrm>
          <a:prstGeom prst="rect">
            <a:avLst/>
          </a:prstGeom>
        </p:spPr>
        <p:txBody>
          <a:bodyPr wrap="square">
            <a:spAutoFit/>
          </a:bodyPr>
          <a:lstStyle/>
          <a:p>
            <a:r>
              <a:rPr lang="es-ES" dirty="0">
                <a:solidFill>
                  <a:srgbClr val="FFFFFF"/>
                </a:solidFill>
                <a:latin typeface="Raleway SemiBold"/>
                <a:cs typeface="Raleway Regular"/>
              </a:rPr>
              <a:t>E067 - Trayectoria Académica Consolidada</a:t>
            </a:r>
          </a:p>
        </p:txBody>
      </p:sp>
      <p:sp>
        <p:nvSpPr>
          <p:cNvPr id="43" name="CuadroTexto 42">
            <a:extLst>
              <a:ext uri="{FF2B5EF4-FFF2-40B4-BE49-F238E27FC236}">
                <a16:creationId xmlns:a16="http://schemas.microsoft.com/office/drawing/2014/main" id="{79B4527E-10D7-48D8-A20D-EDC067E6406A}"/>
              </a:ext>
            </a:extLst>
          </p:cNvPr>
          <p:cNvSpPr txBox="1"/>
          <p:nvPr/>
        </p:nvSpPr>
        <p:spPr>
          <a:xfrm>
            <a:off x="426187" y="3743196"/>
            <a:ext cx="643125" cy="307777"/>
          </a:xfrm>
          <a:prstGeom prst="rect">
            <a:avLst/>
          </a:prstGeom>
          <a:noFill/>
        </p:spPr>
        <p:txBody>
          <a:bodyPr wrap="none" rtlCol="0">
            <a:spAutoFit/>
          </a:bodyPr>
          <a:lstStyle/>
          <a:p>
            <a:r>
              <a:rPr lang="es-MX" sz="1400" b="1" dirty="0">
                <a:solidFill>
                  <a:schemeClr val="tx2"/>
                </a:solidFill>
              </a:rPr>
              <a:t>C1, C3</a:t>
            </a:r>
          </a:p>
        </p:txBody>
      </p:sp>
      <p:sp>
        <p:nvSpPr>
          <p:cNvPr id="47" name="CuadroTexto 46">
            <a:extLst>
              <a:ext uri="{FF2B5EF4-FFF2-40B4-BE49-F238E27FC236}">
                <a16:creationId xmlns:a16="http://schemas.microsoft.com/office/drawing/2014/main" id="{C1F58D3F-3EE3-4D1C-AB33-F350F7F3CF1E}"/>
              </a:ext>
            </a:extLst>
          </p:cNvPr>
          <p:cNvSpPr txBox="1"/>
          <p:nvPr/>
        </p:nvSpPr>
        <p:spPr>
          <a:xfrm>
            <a:off x="46165" y="1273352"/>
            <a:ext cx="1659798" cy="646331"/>
          </a:xfrm>
          <a:prstGeom prst="rect">
            <a:avLst/>
          </a:prstGeom>
          <a:noFill/>
        </p:spPr>
        <p:txBody>
          <a:bodyPr wrap="square" rtlCol="0">
            <a:spAutoFit/>
          </a:bodyPr>
          <a:lstStyle/>
          <a:p>
            <a:pPr algn="ctr"/>
            <a:endParaRPr lang="es-MX" sz="1200" b="1" dirty="0"/>
          </a:p>
          <a:p>
            <a:pPr algn="ctr"/>
            <a:r>
              <a:rPr lang="es-MX" sz="1200" b="1" dirty="0"/>
              <a:t>Suma de monto autorizado </a:t>
            </a:r>
            <a:r>
              <a:rPr lang="es-MX" sz="1200" b="1" dirty="0" err="1"/>
              <a:t>P´s</a:t>
            </a:r>
            <a:r>
              <a:rPr lang="es-MX" sz="1200" b="1" dirty="0"/>
              <a:t>, </a:t>
            </a:r>
            <a:r>
              <a:rPr lang="es-MX" sz="1200" b="1" dirty="0" err="1"/>
              <a:t>G´s</a:t>
            </a:r>
            <a:r>
              <a:rPr lang="es-MX" sz="1200" b="1" dirty="0"/>
              <a:t>, </a:t>
            </a:r>
            <a:r>
              <a:rPr lang="es-MX" sz="1200" b="1" dirty="0" err="1"/>
              <a:t>Q´s</a:t>
            </a:r>
            <a:endParaRPr lang="es-MX" sz="1200" b="1" dirty="0"/>
          </a:p>
        </p:txBody>
      </p:sp>
      <p:sp>
        <p:nvSpPr>
          <p:cNvPr id="48" name="CuadroTexto 47">
            <a:extLst>
              <a:ext uri="{FF2B5EF4-FFF2-40B4-BE49-F238E27FC236}">
                <a16:creationId xmlns:a16="http://schemas.microsoft.com/office/drawing/2014/main" id="{C18C54F0-10D7-45C3-9AC2-1D567260E212}"/>
              </a:ext>
            </a:extLst>
          </p:cNvPr>
          <p:cNvSpPr txBox="1"/>
          <p:nvPr/>
        </p:nvSpPr>
        <p:spPr>
          <a:xfrm>
            <a:off x="107566" y="5431516"/>
            <a:ext cx="458780" cy="954107"/>
          </a:xfrm>
          <a:prstGeom prst="rect">
            <a:avLst/>
          </a:prstGeom>
          <a:noFill/>
        </p:spPr>
        <p:txBody>
          <a:bodyPr wrap="none" rtlCol="0">
            <a:spAutoFit/>
          </a:bodyPr>
          <a:lstStyle/>
          <a:p>
            <a:r>
              <a:rPr lang="es-MX" sz="1400" b="1" dirty="0">
                <a:solidFill>
                  <a:schemeClr val="tx2"/>
                </a:solidFill>
              </a:rPr>
              <a:t>252</a:t>
            </a:r>
          </a:p>
          <a:p>
            <a:r>
              <a:rPr lang="es-MX" sz="1400" b="1" dirty="0">
                <a:solidFill>
                  <a:schemeClr val="tx2"/>
                </a:solidFill>
              </a:rPr>
              <a:t>253</a:t>
            </a:r>
          </a:p>
          <a:p>
            <a:r>
              <a:rPr lang="es-MX" sz="1400" b="1" dirty="0">
                <a:solidFill>
                  <a:schemeClr val="tx2"/>
                </a:solidFill>
              </a:rPr>
              <a:t>254</a:t>
            </a:r>
          </a:p>
          <a:p>
            <a:r>
              <a:rPr lang="es-MX" sz="1400" b="1" dirty="0">
                <a:solidFill>
                  <a:schemeClr val="tx2"/>
                </a:solidFill>
              </a:rPr>
              <a:t>256</a:t>
            </a:r>
          </a:p>
        </p:txBody>
      </p:sp>
      <p:sp>
        <p:nvSpPr>
          <p:cNvPr id="53" name="Flecha: cheurón 52">
            <a:extLst>
              <a:ext uri="{FF2B5EF4-FFF2-40B4-BE49-F238E27FC236}">
                <a16:creationId xmlns:a16="http://schemas.microsoft.com/office/drawing/2014/main" id="{09854492-0FEE-46AE-AD82-54AFAC7DF212}"/>
              </a:ext>
            </a:extLst>
          </p:cNvPr>
          <p:cNvSpPr/>
          <p:nvPr/>
        </p:nvSpPr>
        <p:spPr>
          <a:xfrm>
            <a:off x="564104" y="5681927"/>
            <a:ext cx="411148" cy="411148"/>
          </a:xfrm>
          <a:prstGeom prst="chevron">
            <a:avLst/>
          </a:prstGeom>
          <a:noFill/>
          <a:ln w="19050">
            <a:solidFill>
              <a:srgbClr val="0C376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solidFill>
                <a:schemeClr val="tx1"/>
              </a:solidFill>
            </a:endParaRPr>
          </a:p>
        </p:txBody>
      </p:sp>
      <p:sp>
        <p:nvSpPr>
          <p:cNvPr id="25" name="CuadroTexto 24">
            <a:extLst>
              <a:ext uri="{FF2B5EF4-FFF2-40B4-BE49-F238E27FC236}">
                <a16:creationId xmlns:a16="http://schemas.microsoft.com/office/drawing/2014/main" id="{FA83FDB5-BF3E-428E-896E-9396CE2C00C0}"/>
              </a:ext>
            </a:extLst>
          </p:cNvPr>
          <p:cNvSpPr txBox="1"/>
          <p:nvPr/>
        </p:nvSpPr>
        <p:spPr>
          <a:xfrm>
            <a:off x="2434950" y="753891"/>
            <a:ext cx="6709050" cy="369332"/>
          </a:xfrm>
          <a:prstGeom prst="rect">
            <a:avLst/>
          </a:prstGeom>
          <a:noFill/>
        </p:spPr>
        <p:txBody>
          <a:bodyPr wrap="square" rtlCol="0">
            <a:spAutoFit/>
          </a:bodyPr>
          <a:lstStyle/>
          <a:p>
            <a:r>
              <a:rPr lang="es-MX" b="1" dirty="0">
                <a:solidFill>
                  <a:srgbClr val="0070C0"/>
                </a:solidFill>
              </a:rPr>
              <a:t>Resumen Narrativo               Indicadores           MV             Supuestos</a:t>
            </a:r>
          </a:p>
        </p:txBody>
      </p:sp>
      <p:sp>
        <p:nvSpPr>
          <p:cNvPr id="26" name="Rectángulo 25">
            <a:extLst>
              <a:ext uri="{FF2B5EF4-FFF2-40B4-BE49-F238E27FC236}">
                <a16:creationId xmlns:a16="http://schemas.microsoft.com/office/drawing/2014/main" id="{38EE5462-CF70-455D-A565-FBB058BF7261}"/>
              </a:ext>
            </a:extLst>
          </p:cNvPr>
          <p:cNvSpPr/>
          <p:nvPr/>
        </p:nvSpPr>
        <p:spPr>
          <a:xfrm>
            <a:off x="6347962" y="1048926"/>
            <a:ext cx="1196959" cy="1234280"/>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ES" sz="1100" b="1" dirty="0">
                <a:solidFill>
                  <a:srgbClr val="0C3765"/>
                </a:solidFill>
              </a:rPr>
              <a:t>Encuesta Intercensal. Censo General de Población y Vivienda. Conteo Intercensal.</a:t>
            </a:r>
          </a:p>
        </p:txBody>
      </p:sp>
      <p:sp>
        <p:nvSpPr>
          <p:cNvPr id="27" name="Rectángulo 26">
            <a:extLst>
              <a:ext uri="{FF2B5EF4-FFF2-40B4-BE49-F238E27FC236}">
                <a16:creationId xmlns:a16="http://schemas.microsoft.com/office/drawing/2014/main" id="{539ABACD-D890-4D55-B00C-B18F5EDCB73B}"/>
              </a:ext>
            </a:extLst>
          </p:cNvPr>
          <p:cNvSpPr/>
          <p:nvPr/>
        </p:nvSpPr>
        <p:spPr>
          <a:xfrm>
            <a:off x="7656674" y="1061515"/>
            <a:ext cx="1361753" cy="1234280"/>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ES" sz="1100" b="1" dirty="0">
                <a:solidFill>
                  <a:srgbClr val="0C3765"/>
                </a:solidFill>
              </a:rPr>
              <a:t>Las políticas públicas de Educación Media Superior y Superior favorecen las trayectorias académicas.</a:t>
            </a:r>
          </a:p>
        </p:txBody>
      </p:sp>
    </p:spTree>
    <p:extLst>
      <p:ext uri="{BB962C8B-B14F-4D97-AF65-F5344CB8AC3E}">
        <p14:creationId xmlns:p14="http://schemas.microsoft.com/office/powerpoint/2010/main" val="411693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1B09D7D-CA6C-489E-B0FF-A9AC8A8F32C1}"/>
              </a:ext>
            </a:extLst>
          </p:cNvPr>
          <p:cNvSpPr/>
          <p:nvPr/>
        </p:nvSpPr>
        <p:spPr>
          <a:xfrm>
            <a:off x="176546" y="228652"/>
            <a:ext cx="6848948" cy="369332"/>
          </a:xfrm>
          <a:prstGeom prst="rect">
            <a:avLst/>
          </a:prstGeom>
        </p:spPr>
        <p:txBody>
          <a:bodyPr wrap="square">
            <a:spAutoFit/>
          </a:bodyPr>
          <a:lstStyle/>
          <a:p>
            <a:r>
              <a:rPr lang="es-ES" dirty="0">
                <a:solidFill>
                  <a:srgbClr val="FFFFFF"/>
                </a:solidFill>
                <a:latin typeface="Raleway SemiBold"/>
                <a:cs typeface="Raleway SemiBold"/>
              </a:rPr>
              <a:t>PROGRAMAS PRESUPESTARIOS/ </a:t>
            </a:r>
            <a:r>
              <a:rPr lang="es-ES" dirty="0">
                <a:solidFill>
                  <a:srgbClr val="FFFFFF"/>
                </a:solidFill>
                <a:latin typeface="Raleway Regular"/>
                <a:cs typeface="Raleway SemiBold"/>
              </a:rPr>
              <a:t>Universidad de Guanajuato</a:t>
            </a:r>
            <a:endParaRPr lang="es-ES" dirty="0">
              <a:solidFill>
                <a:srgbClr val="FFFFFF"/>
              </a:solidFill>
              <a:latin typeface="Raleway Regular"/>
              <a:cs typeface="Raleway Regular"/>
            </a:endParaRPr>
          </a:p>
        </p:txBody>
      </p:sp>
      <p:sp>
        <p:nvSpPr>
          <p:cNvPr id="3" name="Rectángulo 2">
            <a:extLst>
              <a:ext uri="{FF2B5EF4-FFF2-40B4-BE49-F238E27FC236}">
                <a16:creationId xmlns:a16="http://schemas.microsoft.com/office/drawing/2014/main" id="{12C342E0-7270-4420-9299-0562B58394E2}"/>
              </a:ext>
            </a:extLst>
          </p:cNvPr>
          <p:cNvSpPr/>
          <p:nvPr/>
        </p:nvSpPr>
        <p:spPr>
          <a:xfrm>
            <a:off x="1880267" y="1936310"/>
            <a:ext cx="5806138" cy="760491"/>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93A96BF6-D735-4EDD-83AE-C99A25DF2988}"/>
              </a:ext>
            </a:extLst>
          </p:cNvPr>
          <p:cNvSpPr/>
          <p:nvPr/>
        </p:nvSpPr>
        <p:spPr>
          <a:xfrm>
            <a:off x="33369" y="2111550"/>
            <a:ext cx="1602463" cy="346249"/>
          </a:xfrm>
          <a:prstGeom prst="rect">
            <a:avLst/>
          </a:prstGeom>
        </p:spPr>
        <p:txBody>
          <a:bodyPr wrap="square">
            <a:spAutoFit/>
          </a:bodyPr>
          <a:lstStyle/>
          <a:p>
            <a:pPr algn="r"/>
            <a:r>
              <a:rPr lang="es-MX" sz="16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Extensión</a:t>
            </a:r>
            <a:endParaRPr lang="es-ES" sz="1650"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59BBA12-3A27-400A-BBBB-4B3FDA33BEAF}"/>
              </a:ext>
            </a:extLst>
          </p:cNvPr>
          <p:cNvSpPr txBox="1"/>
          <p:nvPr/>
        </p:nvSpPr>
        <p:spPr>
          <a:xfrm>
            <a:off x="1880267" y="2122836"/>
            <a:ext cx="5806138" cy="369332"/>
          </a:xfrm>
          <a:prstGeom prst="rect">
            <a:avLst/>
          </a:prstGeom>
          <a:noFill/>
        </p:spPr>
        <p:txBody>
          <a:bodyPr wrap="square" rtlCol="0">
            <a:spAutoFit/>
          </a:bodyPr>
          <a:lstStyle/>
          <a:p>
            <a:r>
              <a:rPr lang="es-ES" b="1" dirty="0">
                <a:solidFill>
                  <a:schemeClr val="bg1"/>
                </a:solidFill>
              </a:rPr>
              <a:t>E035 </a:t>
            </a:r>
            <a:r>
              <a:rPr lang="es-ES" dirty="0">
                <a:solidFill>
                  <a:schemeClr val="bg1"/>
                </a:solidFill>
              </a:rPr>
              <a:t>- Extensión del conocimiento, arte y cultura</a:t>
            </a:r>
          </a:p>
        </p:txBody>
      </p:sp>
      <p:sp>
        <p:nvSpPr>
          <p:cNvPr id="8" name="Rectángulo 7">
            <a:extLst>
              <a:ext uri="{FF2B5EF4-FFF2-40B4-BE49-F238E27FC236}">
                <a16:creationId xmlns:a16="http://schemas.microsoft.com/office/drawing/2014/main" id="{B72A9466-61C4-43C5-924A-8056198C3D4F}"/>
              </a:ext>
            </a:extLst>
          </p:cNvPr>
          <p:cNvSpPr/>
          <p:nvPr/>
        </p:nvSpPr>
        <p:spPr>
          <a:xfrm>
            <a:off x="1880267" y="2867314"/>
            <a:ext cx="5806138" cy="760491"/>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214D3385-76F9-4CCD-B302-4D7BE8801A78}"/>
              </a:ext>
            </a:extLst>
          </p:cNvPr>
          <p:cNvSpPr/>
          <p:nvPr/>
        </p:nvSpPr>
        <p:spPr>
          <a:xfrm>
            <a:off x="33370" y="3053840"/>
            <a:ext cx="1602463" cy="346249"/>
          </a:xfrm>
          <a:prstGeom prst="rect">
            <a:avLst/>
          </a:prstGeom>
        </p:spPr>
        <p:txBody>
          <a:bodyPr wrap="square">
            <a:spAutoFit/>
          </a:bodyPr>
          <a:lstStyle/>
          <a:p>
            <a:pPr algn="r"/>
            <a:r>
              <a:rPr lang="es-MX" sz="16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Investigación</a:t>
            </a:r>
            <a:endParaRPr lang="es-ES" sz="1650" dirty="0">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C53F48F8-5243-49D7-B53C-0AA2C75C72D1}"/>
              </a:ext>
            </a:extLst>
          </p:cNvPr>
          <p:cNvSpPr txBox="1"/>
          <p:nvPr/>
        </p:nvSpPr>
        <p:spPr>
          <a:xfrm>
            <a:off x="1891387" y="2930685"/>
            <a:ext cx="5795017" cy="646331"/>
          </a:xfrm>
          <a:prstGeom prst="rect">
            <a:avLst/>
          </a:prstGeom>
          <a:noFill/>
        </p:spPr>
        <p:txBody>
          <a:bodyPr wrap="square" rtlCol="0">
            <a:spAutoFit/>
          </a:bodyPr>
          <a:lstStyle/>
          <a:p>
            <a:r>
              <a:rPr lang="es-ES" b="1" dirty="0">
                <a:solidFill>
                  <a:schemeClr val="bg1"/>
                </a:solidFill>
              </a:rPr>
              <a:t>E040</a:t>
            </a:r>
            <a:r>
              <a:rPr lang="es-ES" dirty="0">
                <a:solidFill>
                  <a:schemeClr val="bg1"/>
                </a:solidFill>
              </a:rPr>
              <a:t> - Investigación, desarrollo tecnológico e innovación 		   de la Universidad de Guanajuato</a:t>
            </a:r>
          </a:p>
        </p:txBody>
      </p:sp>
      <p:sp>
        <p:nvSpPr>
          <p:cNvPr id="11" name="Rectángulo 10">
            <a:extLst>
              <a:ext uri="{FF2B5EF4-FFF2-40B4-BE49-F238E27FC236}">
                <a16:creationId xmlns:a16="http://schemas.microsoft.com/office/drawing/2014/main" id="{78604C62-5229-43E1-BEAB-A5C62D13DCD5}"/>
              </a:ext>
            </a:extLst>
          </p:cNvPr>
          <p:cNvSpPr/>
          <p:nvPr/>
        </p:nvSpPr>
        <p:spPr>
          <a:xfrm>
            <a:off x="1880267" y="3824367"/>
            <a:ext cx="5806138" cy="760491"/>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FB1D1A40-8BB5-49C3-9762-FBDEB8F8E2D9}"/>
              </a:ext>
            </a:extLst>
          </p:cNvPr>
          <p:cNvSpPr/>
          <p:nvPr/>
        </p:nvSpPr>
        <p:spPr>
          <a:xfrm>
            <a:off x="418141" y="4002048"/>
            <a:ext cx="1217692" cy="346249"/>
          </a:xfrm>
          <a:prstGeom prst="rect">
            <a:avLst/>
          </a:prstGeom>
        </p:spPr>
        <p:txBody>
          <a:bodyPr wrap="square">
            <a:spAutoFit/>
          </a:bodyPr>
          <a:lstStyle/>
          <a:p>
            <a:pPr algn="r"/>
            <a:r>
              <a:rPr lang="es-MX" sz="16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Cobertura</a:t>
            </a:r>
            <a:endParaRPr lang="es-ES" sz="1650" dirty="0">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08CD1C51-8C5B-41D9-AA37-40E8FF841097}"/>
              </a:ext>
            </a:extLst>
          </p:cNvPr>
          <p:cNvSpPr txBox="1"/>
          <p:nvPr/>
        </p:nvSpPr>
        <p:spPr>
          <a:xfrm>
            <a:off x="1891388" y="4019945"/>
            <a:ext cx="5795018" cy="369332"/>
          </a:xfrm>
          <a:prstGeom prst="rect">
            <a:avLst/>
          </a:prstGeom>
          <a:noFill/>
        </p:spPr>
        <p:txBody>
          <a:bodyPr wrap="square" rtlCol="0">
            <a:spAutoFit/>
          </a:bodyPr>
          <a:lstStyle/>
          <a:p>
            <a:r>
              <a:rPr lang="es-MX" b="1" dirty="0">
                <a:solidFill>
                  <a:schemeClr val="bg1"/>
                </a:solidFill>
              </a:rPr>
              <a:t>E066 </a:t>
            </a:r>
            <a:r>
              <a:rPr lang="es-MX" dirty="0">
                <a:solidFill>
                  <a:schemeClr val="bg1"/>
                </a:solidFill>
              </a:rPr>
              <a:t>- Cobertura Educativa de la Universidad de Guanajuato</a:t>
            </a:r>
          </a:p>
        </p:txBody>
      </p:sp>
      <p:sp>
        <p:nvSpPr>
          <p:cNvPr id="14" name="Rectángulo 13">
            <a:extLst>
              <a:ext uri="{FF2B5EF4-FFF2-40B4-BE49-F238E27FC236}">
                <a16:creationId xmlns:a16="http://schemas.microsoft.com/office/drawing/2014/main" id="{2DD45C06-0CED-4327-A123-6A3ECC1F7187}"/>
              </a:ext>
            </a:extLst>
          </p:cNvPr>
          <p:cNvSpPr/>
          <p:nvPr/>
        </p:nvSpPr>
        <p:spPr>
          <a:xfrm>
            <a:off x="1880267" y="4773481"/>
            <a:ext cx="5806138" cy="760491"/>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5" name="Rectángulo 14">
            <a:extLst>
              <a:ext uri="{FF2B5EF4-FFF2-40B4-BE49-F238E27FC236}">
                <a16:creationId xmlns:a16="http://schemas.microsoft.com/office/drawing/2014/main" id="{FF0B7B57-9096-4FAA-B992-73ADC49387C7}"/>
              </a:ext>
            </a:extLst>
          </p:cNvPr>
          <p:cNvSpPr/>
          <p:nvPr/>
        </p:nvSpPr>
        <p:spPr>
          <a:xfrm>
            <a:off x="301000" y="4960007"/>
            <a:ext cx="1334833" cy="346249"/>
          </a:xfrm>
          <a:prstGeom prst="rect">
            <a:avLst/>
          </a:prstGeom>
        </p:spPr>
        <p:txBody>
          <a:bodyPr wrap="square">
            <a:spAutoFit/>
          </a:bodyPr>
          <a:lstStyle/>
          <a:p>
            <a:pPr algn="r"/>
            <a:r>
              <a:rPr lang="es-MX" sz="16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Trayectoria</a:t>
            </a:r>
            <a:endParaRPr lang="es-ES" sz="1650" dirty="0">
              <a:effectLst>
                <a:outerShdw blurRad="38100" dist="38100" dir="2700000" algn="tl">
                  <a:srgbClr val="000000">
                    <a:alpha val="43137"/>
                  </a:srgbClr>
                </a:outerShdw>
              </a:effectLst>
            </a:endParaRPr>
          </a:p>
        </p:txBody>
      </p:sp>
      <p:sp>
        <p:nvSpPr>
          <p:cNvPr id="16" name="CuadroTexto 15">
            <a:extLst>
              <a:ext uri="{FF2B5EF4-FFF2-40B4-BE49-F238E27FC236}">
                <a16:creationId xmlns:a16="http://schemas.microsoft.com/office/drawing/2014/main" id="{84051935-A369-428A-A349-CC15418A51D3}"/>
              </a:ext>
            </a:extLst>
          </p:cNvPr>
          <p:cNvSpPr txBox="1"/>
          <p:nvPr/>
        </p:nvSpPr>
        <p:spPr>
          <a:xfrm>
            <a:off x="1972865" y="4960007"/>
            <a:ext cx="4134273" cy="369332"/>
          </a:xfrm>
          <a:prstGeom prst="rect">
            <a:avLst/>
          </a:prstGeom>
          <a:noFill/>
        </p:spPr>
        <p:txBody>
          <a:bodyPr wrap="none" rtlCol="0">
            <a:spAutoFit/>
          </a:bodyPr>
          <a:lstStyle/>
          <a:p>
            <a:r>
              <a:rPr lang="es-MX" b="1" dirty="0">
                <a:solidFill>
                  <a:schemeClr val="bg1"/>
                </a:solidFill>
              </a:rPr>
              <a:t>E067 </a:t>
            </a:r>
            <a:r>
              <a:rPr lang="es-MX" dirty="0">
                <a:solidFill>
                  <a:schemeClr val="bg1"/>
                </a:solidFill>
              </a:rPr>
              <a:t>- Trayectoria Académica Consolidada</a:t>
            </a:r>
          </a:p>
        </p:txBody>
      </p:sp>
      <p:sp>
        <p:nvSpPr>
          <p:cNvPr id="17" name="Rectángulo 16">
            <a:extLst>
              <a:ext uri="{FF2B5EF4-FFF2-40B4-BE49-F238E27FC236}">
                <a16:creationId xmlns:a16="http://schemas.microsoft.com/office/drawing/2014/main" id="{82719E03-A32C-4DAC-A96C-D35CD3629CF9}"/>
              </a:ext>
            </a:extLst>
          </p:cNvPr>
          <p:cNvSpPr/>
          <p:nvPr/>
        </p:nvSpPr>
        <p:spPr>
          <a:xfrm>
            <a:off x="1916479" y="5743006"/>
            <a:ext cx="5806138" cy="760491"/>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8" name="Rectángulo 17">
            <a:extLst>
              <a:ext uri="{FF2B5EF4-FFF2-40B4-BE49-F238E27FC236}">
                <a16:creationId xmlns:a16="http://schemas.microsoft.com/office/drawing/2014/main" id="{DB06DB0D-9185-491A-B4A8-44BB87064076}"/>
              </a:ext>
            </a:extLst>
          </p:cNvPr>
          <p:cNvSpPr/>
          <p:nvPr/>
        </p:nvSpPr>
        <p:spPr>
          <a:xfrm>
            <a:off x="33370" y="5929532"/>
            <a:ext cx="1602463" cy="346249"/>
          </a:xfrm>
          <a:prstGeom prst="rect">
            <a:avLst/>
          </a:prstGeom>
        </p:spPr>
        <p:txBody>
          <a:bodyPr wrap="square">
            <a:spAutoFit/>
          </a:bodyPr>
          <a:lstStyle/>
          <a:p>
            <a:pPr algn="r"/>
            <a:r>
              <a:rPr lang="es-MX" sz="165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Vinculación</a:t>
            </a:r>
            <a:endParaRPr lang="es-ES" sz="1650" dirty="0">
              <a:effectLst>
                <a:outerShdw blurRad="38100" dist="38100" dir="2700000" algn="tl">
                  <a:srgbClr val="000000">
                    <a:alpha val="43137"/>
                  </a:srgbClr>
                </a:outerShdw>
              </a:effectLst>
            </a:endParaRPr>
          </a:p>
        </p:txBody>
      </p:sp>
      <p:sp>
        <p:nvSpPr>
          <p:cNvPr id="19" name="CuadroTexto 18">
            <a:extLst>
              <a:ext uri="{FF2B5EF4-FFF2-40B4-BE49-F238E27FC236}">
                <a16:creationId xmlns:a16="http://schemas.microsoft.com/office/drawing/2014/main" id="{EA443544-942D-4F35-91E0-C21F47A8F1A5}"/>
              </a:ext>
            </a:extLst>
          </p:cNvPr>
          <p:cNvSpPr txBox="1"/>
          <p:nvPr/>
        </p:nvSpPr>
        <p:spPr>
          <a:xfrm>
            <a:off x="1880267" y="5807581"/>
            <a:ext cx="5806139" cy="646331"/>
          </a:xfrm>
          <a:prstGeom prst="rect">
            <a:avLst/>
          </a:prstGeom>
          <a:noFill/>
        </p:spPr>
        <p:txBody>
          <a:bodyPr wrap="square" rtlCol="0">
            <a:spAutoFit/>
          </a:bodyPr>
          <a:lstStyle/>
          <a:p>
            <a:r>
              <a:rPr lang="es-ES" b="1" dirty="0">
                <a:solidFill>
                  <a:schemeClr val="bg1"/>
                </a:solidFill>
              </a:rPr>
              <a:t>E068 </a:t>
            </a:r>
            <a:r>
              <a:rPr lang="es-ES" dirty="0">
                <a:solidFill>
                  <a:schemeClr val="bg1"/>
                </a:solidFill>
              </a:rPr>
              <a:t>- Vinculación de la Comunidad Universitaria con los sectores económico y social</a:t>
            </a:r>
          </a:p>
        </p:txBody>
      </p:sp>
      <p:sp>
        <p:nvSpPr>
          <p:cNvPr id="20" name="Elipse 19">
            <a:extLst>
              <a:ext uri="{FF2B5EF4-FFF2-40B4-BE49-F238E27FC236}">
                <a16:creationId xmlns:a16="http://schemas.microsoft.com/office/drawing/2014/main" id="{DFCE765E-4B9C-44D6-AED1-ADA8D4928A21}"/>
              </a:ext>
            </a:extLst>
          </p:cNvPr>
          <p:cNvSpPr/>
          <p:nvPr/>
        </p:nvSpPr>
        <p:spPr>
          <a:xfrm>
            <a:off x="8044938" y="2111294"/>
            <a:ext cx="369332" cy="369332"/>
          </a:xfrm>
          <a:prstGeom prst="ellipse">
            <a:avLst/>
          </a:prstGeom>
          <a:solidFill>
            <a:srgbClr val="A1894F"/>
          </a:solidFill>
          <a:ln w="12700">
            <a:solidFill>
              <a:schemeClr val="tx2">
                <a:lumMod val="5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1</a:t>
            </a:r>
          </a:p>
        </p:txBody>
      </p:sp>
      <p:sp>
        <p:nvSpPr>
          <p:cNvPr id="21" name="Elipse 20">
            <a:extLst>
              <a:ext uri="{FF2B5EF4-FFF2-40B4-BE49-F238E27FC236}">
                <a16:creationId xmlns:a16="http://schemas.microsoft.com/office/drawing/2014/main" id="{8734FE9F-F632-4E31-AD9B-932A4BD66CA1}"/>
              </a:ext>
            </a:extLst>
          </p:cNvPr>
          <p:cNvSpPr/>
          <p:nvPr/>
        </p:nvSpPr>
        <p:spPr>
          <a:xfrm>
            <a:off x="8044938" y="3042298"/>
            <a:ext cx="369332" cy="369332"/>
          </a:xfrm>
          <a:prstGeom prst="ellipse">
            <a:avLst/>
          </a:prstGeom>
          <a:solidFill>
            <a:srgbClr val="A1894F"/>
          </a:solidFill>
          <a:ln w="12700">
            <a:solidFill>
              <a:schemeClr val="tx2">
                <a:lumMod val="5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2</a:t>
            </a:r>
          </a:p>
        </p:txBody>
      </p:sp>
      <p:sp>
        <p:nvSpPr>
          <p:cNvPr id="22" name="Elipse 21">
            <a:extLst>
              <a:ext uri="{FF2B5EF4-FFF2-40B4-BE49-F238E27FC236}">
                <a16:creationId xmlns:a16="http://schemas.microsoft.com/office/drawing/2014/main" id="{335841E0-CE8F-498D-A9BB-3E04425E21E7}"/>
              </a:ext>
            </a:extLst>
          </p:cNvPr>
          <p:cNvSpPr/>
          <p:nvPr/>
        </p:nvSpPr>
        <p:spPr>
          <a:xfrm>
            <a:off x="8044938" y="3973302"/>
            <a:ext cx="369332" cy="369332"/>
          </a:xfrm>
          <a:prstGeom prst="ellipse">
            <a:avLst/>
          </a:prstGeom>
          <a:solidFill>
            <a:srgbClr val="A1894F"/>
          </a:solidFill>
          <a:ln w="12700">
            <a:solidFill>
              <a:schemeClr val="tx2">
                <a:lumMod val="5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3</a:t>
            </a:r>
          </a:p>
        </p:txBody>
      </p:sp>
      <p:sp>
        <p:nvSpPr>
          <p:cNvPr id="23" name="Elipse 22">
            <a:extLst>
              <a:ext uri="{FF2B5EF4-FFF2-40B4-BE49-F238E27FC236}">
                <a16:creationId xmlns:a16="http://schemas.microsoft.com/office/drawing/2014/main" id="{06E8F8AF-FACE-4269-A3C6-C75AEDDB7960}"/>
              </a:ext>
            </a:extLst>
          </p:cNvPr>
          <p:cNvSpPr/>
          <p:nvPr/>
        </p:nvSpPr>
        <p:spPr>
          <a:xfrm>
            <a:off x="8044938" y="4948465"/>
            <a:ext cx="369332" cy="369332"/>
          </a:xfrm>
          <a:prstGeom prst="ellipse">
            <a:avLst/>
          </a:prstGeom>
          <a:solidFill>
            <a:srgbClr val="A1894F"/>
          </a:solidFill>
          <a:ln w="12700">
            <a:solidFill>
              <a:schemeClr val="tx2">
                <a:lumMod val="5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4</a:t>
            </a:r>
          </a:p>
        </p:txBody>
      </p:sp>
      <p:sp>
        <p:nvSpPr>
          <p:cNvPr id="24" name="Elipse 23">
            <a:extLst>
              <a:ext uri="{FF2B5EF4-FFF2-40B4-BE49-F238E27FC236}">
                <a16:creationId xmlns:a16="http://schemas.microsoft.com/office/drawing/2014/main" id="{85106816-5F18-46C7-A3FC-2395DAA68720}"/>
              </a:ext>
            </a:extLst>
          </p:cNvPr>
          <p:cNvSpPr/>
          <p:nvPr/>
        </p:nvSpPr>
        <p:spPr>
          <a:xfrm>
            <a:off x="8044938" y="5917990"/>
            <a:ext cx="369332" cy="369332"/>
          </a:xfrm>
          <a:prstGeom prst="ellipse">
            <a:avLst/>
          </a:prstGeom>
          <a:solidFill>
            <a:srgbClr val="A1894F"/>
          </a:solidFill>
          <a:ln w="12700">
            <a:solidFill>
              <a:schemeClr val="tx2">
                <a:lumMod val="50000"/>
              </a:schemeClr>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5</a:t>
            </a:r>
          </a:p>
        </p:txBody>
      </p:sp>
      <p:sp>
        <p:nvSpPr>
          <p:cNvPr id="31" name="Rectángulo 30">
            <a:extLst>
              <a:ext uri="{FF2B5EF4-FFF2-40B4-BE49-F238E27FC236}">
                <a16:creationId xmlns:a16="http://schemas.microsoft.com/office/drawing/2014/main" id="{24224ACD-8B9A-408C-BE28-8E25A96EAB80}"/>
              </a:ext>
            </a:extLst>
          </p:cNvPr>
          <p:cNvSpPr/>
          <p:nvPr/>
        </p:nvSpPr>
        <p:spPr>
          <a:xfrm>
            <a:off x="3352362" y="6793329"/>
            <a:ext cx="5806137" cy="45719"/>
          </a:xfrm>
          <a:prstGeom prst="rect">
            <a:avLst/>
          </a:prstGeom>
          <a:solidFill>
            <a:srgbClr val="AC93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9" name="Flecha: hacia abajo 28">
            <a:extLst>
              <a:ext uri="{FF2B5EF4-FFF2-40B4-BE49-F238E27FC236}">
                <a16:creationId xmlns:a16="http://schemas.microsoft.com/office/drawing/2014/main" id="{A0AB8484-187E-42F1-9600-97979A77D4CA}"/>
              </a:ext>
            </a:extLst>
          </p:cNvPr>
          <p:cNvSpPr/>
          <p:nvPr/>
        </p:nvSpPr>
        <p:spPr>
          <a:xfrm>
            <a:off x="4308335" y="1584810"/>
            <a:ext cx="526216" cy="298677"/>
          </a:xfrm>
          <a:prstGeom prst="downArrow">
            <a:avLst/>
          </a:prstGeom>
          <a:gradFill flip="none" rotWithShape="1">
            <a:gsLst>
              <a:gs pos="1000">
                <a:schemeClr val="bg2">
                  <a:lumMod val="25000"/>
                </a:schemeClr>
              </a:gs>
              <a:gs pos="48000">
                <a:schemeClr val="bg2">
                  <a:lumMod val="50000"/>
                </a:schemeClr>
              </a:gs>
              <a:gs pos="100000">
                <a:schemeClr val="bg2">
                  <a:lumMod val="25000"/>
                </a:schemeClr>
              </a:gs>
            </a:gsLst>
            <a:path path="circle">
              <a:fillToRect l="100000" t="100000"/>
            </a:path>
            <a:tileRect r="-100000" b="-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dirty="0"/>
          </a:p>
        </p:txBody>
      </p:sp>
      <p:pic>
        <p:nvPicPr>
          <p:cNvPr id="30" name="Imagen 29">
            <a:extLst>
              <a:ext uri="{FF2B5EF4-FFF2-40B4-BE49-F238E27FC236}">
                <a16:creationId xmlns:a16="http://schemas.microsoft.com/office/drawing/2014/main" id="{E9B3C41A-716C-4390-851B-5F8A41A23EBD}"/>
              </a:ext>
            </a:extLst>
          </p:cNvPr>
          <p:cNvPicPr>
            <a:picLocks noChangeAspect="1"/>
          </p:cNvPicPr>
          <p:nvPr/>
        </p:nvPicPr>
        <p:blipFill>
          <a:blip r:embed="rId2"/>
          <a:stretch>
            <a:fillRect/>
          </a:stretch>
        </p:blipFill>
        <p:spPr>
          <a:xfrm>
            <a:off x="2652" y="950615"/>
            <a:ext cx="9138696" cy="643120"/>
          </a:xfrm>
          <a:prstGeom prst="rect">
            <a:avLst/>
          </a:prstGeom>
        </p:spPr>
      </p:pic>
    </p:spTree>
    <p:extLst>
      <p:ext uri="{BB962C8B-B14F-4D97-AF65-F5344CB8AC3E}">
        <p14:creationId xmlns:p14="http://schemas.microsoft.com/office/powerpoint/2010/main" val="16141392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5919</TotalTime>
  <Words>5947</Words>
  <Application>Microsoft Office PowerPoint</Application>
  <PresentationFormat>Presentación en pantalla (4:3)</PresentationFormat>
  <Paragraphs>1140</Paragraphs>
  <Slides>49</Slides>
  <Notes>19</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49</vt:i4>
      </vt:variant>
    </vt:vector>
  </HeadingPairs>
  <TitlesOfParts>
    <vt:vector size="61" baseType="lpstr">
      <vt:lpstr>Abadi</vt:lpstr>
      <vt:lpstr>Arial</vt:lpstr>
      <vt:lpstr>Arial Narrow</vt:lpstr>
      <vt:lpstr>Calibri</vt:lpstr>
      <vt:lpstr>Calibri (Cuerpo)</vt:lpstr>
      <vt:lpstr>Cambria</vt:lpstr>
      <vt:lpstr>Raleway Regular</vt:lpstr>
      <vt:lpstr>Raleway SemiBold</vt:lpstr>
      <vt:lpstr>Tema de Office</vt:lpstr>
      <vt:lpstr>2_Diseño personalizado</vt:lpstr>
      <vt:lpstr>Diseño personalizado</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Jose Castro</dc:creator>
  <cp:lastModifiedBy>jenyag</cp:lastModifiedBy>
  <cp:revision>1220</cp:revision>
  <dcterms:created xsi:type="dcterms:W3CDTF">2016-04-25T18:20:06Z</dcterms:created>
  <dcterms:modified xsi:type="dcterms:W3CDTF">2019-07-29T14:37:20Z</dcterms:modified>
</cp:coreProperties>
</file>